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6" r:id="rId3"/>
    <p:sldId id="259" r:id="rId4"/>
    <p:sldId id="268" r:id="rId5"/>
    <p:sldId id="276" r:id="rId6"/>
    <p:sldId id="289" r:id="rId7"/>
    <p:sldId id="278" r:id="rId8"/>
    <p:sldId id="293" r:id="rId9"/>
    <p:sldId id="286" r:id="rId10"/>
    <p:sldId id="292" r:id="rId11"/>
    <p:sldId id="297" r:id="rId12"/>
    <p:sldId id="299" r:id="rId13"/>
    <p:sldId id="28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3CE"/>
    <a:srgbClr val="4E5D70"/>
    <a:srgbClr val="E6E6E6"/>
    <a:srgbClr val="92E0E2"/>
    <a:srgbClr val="FEF9F3"/>
    <a:srgbClr val="EBE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3" autoAdjust="0"/>
    <p:restoredTop sz="96352" autoAdjust="0"/>
  </p:normalViewPr>
  <p:slideViewPr>
    <p:cSldViewPr snapToGrid="0">
      <p:cViewPr varScale="1">
        <p:scale>
          <a:sx n="106" d="100"/>
          <a:sy n="106" d="100"/>
        </p:scale>
        <p:origin x="72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978720587200906"/>
          <c:y val="3.4680924324832905E-2"/>
          <c:w val="0.62042558825598182"/>
          <c:h val="0.930638151350334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제품</c:v>
                </c:pt>
              </c:strCache>
            </c:strRef>
          </c:tx>
          <c:spPr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chemeClr val="bg1"/>
              </a:solidFill>
              <a:ln w="9525">
                <a:solidFill>
                  <a:srgbClr val="4E5D70"/>
                </a:solidFill>
                <a:prstDash val="sys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1C-4507-A924-82FE49B90C40}"/>
              </c:ext>
            </c:extLst>
          </c:dPt>
          <c:dPt>
            <c:idx val="1"/>
            <c:bubble3D val="0"/>
            <c:spPr>
              <a:solidFill>
                <a:srgbClr val="EBECE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1C-4507-A924-82FE49B90C40}"/>
              </c:ext>
            </c:extLst>
          </c:dPt>
          <c:dPt>
            <c:idx val="2"/>
            <c:bubble3D val="0"/>
            <c:spPr>
              <a:solidFill>
                <a:srgbClr val="ACD3C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1C-4507-A924-82FE49B90C40}"/>
              </c:ext>
            </c:extLst>
          </c:dPt>
          <c:dPt>
            <c:idx val="3"/>
            <c:bubble3D val="0"/>
            <c:spPr>
              <a:solidFill>
                <a:srgbClr val="5FD0D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91C-4507-A924-82FE49B90C40}"/>
              </c:ext>
            </c:extLst>
          </c:dPt>
          <c:dPt>
            <c:idx val="4"/>
            <c:bubble3D val="0"/>
            <c:spPr>
              <a:solidFill>
                <a:srgbClr val="4E5D7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91C-4507-A924-82FE49B90C40}"/>
              </c:ext>
            </c:extLst>
          </c:dPt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1">
                  <c:v>20</c:v>
                </c:pt>
                <c:pt idx="2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91C-4507-A924-82FE49B90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C697B-D60A-4572-A009-EBB4916E2104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F0C24-089F-4C22-8DD7-6617C1796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33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F0C24-089F-4C22-8DD7-6617C17963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403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F0C24-089F-4C22-8DD7-6617C17963B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01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F0C24-089F-4C22-8DD7-6617C17963B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36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F0C24-089F-4C22-8DD7-6617C17963B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874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F0C24-089F-4C22-8DD7-6617C17963B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8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29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65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2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87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6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61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4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7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4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04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4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59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2018108" y="2111642"/>
            <a:ext cx="8136000" cy="2896078"/>
          </a:xfrm>
          <a:prstGeom prst="round2SameRect">
            <a:avLst>
              <a:gd name="adj1" fmla="val 0"/>
              <a:gd name="adj2" fmla="val 3737"/>
            </a:avLst>
          </a:prstGeom>
          <a:solidFill>
            <a:schemeClr val="bg1"/>
          </a:solidFill>
          <a:ln>
            <a:solidFill>
              <a:srgbClr val="4E5D70"/>
            </a:solidFill>
          </a:ln>
          <a:effectLst>
            <a:outerShdw blurRad="241300" dist="4318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4E5D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[20_HF088]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srgbClr val="4E5D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동안 피부를 위한 </a:t>
            </a:r>
            <a:r>
              <a:rPr lang="ko-KR" altLang="en-US" sz="3600" b="1" kern="0" dirty="0">
                <a:solidFill>
                  <a:srgbClr val="ACD3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천연 화장품 메이커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B071631C-61C2-442F-AC0D-8D1DAC1153B8}"/>
              </a:ext>
            </a:extLst>
          </p:cNvPr>
          <p:cNvSpPr/>
          <p:nvPr/>
        </p:nvSpPr>
        <p:spPr>
          <a:xfrm>
            <a:off x="2004536" y="1766029"/>
            <a:ext cx="8169356" cy="424849"/>
          </a:xfrm>
          <a:prstGeom prst="round2SameRect">
            <a:avLst>
              <a:gd name="adj1" fmla="val 32079"/>
              <a:gd name="adj2" fmla="val 0"/>
            </a:avLst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EBECEE"/>
                </a:solidFill>
              </a:rPr>
              <a:t>2020</a:t>
            </a:r>
            <a:r>
              <a:rPr lang="ko-KR" altLang="en-US" sz="1400" b="1" dirty="0">
                <a:solidFill>
                  <a:srgbClr val="EBECEE"/>
                </a:solidFill>
              </a:rPr>
              <a:t>년 </a:t>
            </a:r>
            <a:r>
              <a:rPr lang="ko-KR" altLang="en-US" sz="1400" b="1" dirty="0" err="1">
                <a:solidFill>
                  <a:srgbClr val="EBECEE"/>
                </a:solidFill>
              </a:rPr>
              <a:t>한이음</a:t>
            </a:r>
            <a:r>
              <a:rPr lang="ko-KR" altLang="en-US" sz="1400" b="1" dirty="0">
                <a:solidFill>
                  <a:srgbClr val="EBECEE"/>
                </a:solidFill>
              </a:rPr>
              <a:t> </a:t>
            </a:r>
            <a:r>
              <a:rPr lang="en-US" altLang="ko-KR" sz="1400" b="1" dirty="0">
                <a:solidFill>
                  <a:srgbClr val="EBECEE"/>
                </a:solidFill>
              </a:rPr>
              <a:t>ICT </a:t>
            </a:r>
            <a:r>
              <a:rPr lang="ko-KR" altLang="en-US" sz="1400" b="1" dirty="0">
                <a:solidFill>
                  <a:srgbClr val="EBECEE"/>
                </a:solidFill>
              </a:rPr>
              <a:t>멘토링</a:t>
            </a:r>
          </a:p>
        </p:txBody>
      </p:sp>
    </p:spTree>
    <p:extLst>
      <p:ext uri="{BB962C8B-B14F-4D97-AF65-F5344CB8AC3E}">
        <p14:creationId xmlns:p14="http://schemas.microsoft.com/office/powerpoint/2010/main" val="1550509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F9C25C5-C275-4B56-998E-504D0BBD5DB4}"/>
              </a:ext>
            </a:extLst>
          </p:cNvPr>
          <p:cNvSpPr/>
          <p:nvPr/>
        </p:nvSpPr>
        <p:spPr>
          <a:xfrm rot="10800000">
            <a:off x="7941571" y="1800603"/>
            <a:ext cx="205185" cy="2051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587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0B4FC4-F093-4B59-B24A-E9AEAE7605EE}"/>
              </a:ext>
            </a:extLst>
          </p:cNvPr>
          <p:cNvSpPr/>
          <p:nvPr/>
        </p:nvSpPr>
        <p:spPr>
          <a:xfrm>
            <a:off x="495519" y="336488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E5D70"/>
                </a:solidFill>
              </a:rPr>
              <a:t>2. </a:t>
            </a:r>
            <a:r>
              <a:rPr lang="ko-KR" altLang="en-US" sz="2400" b="1" kern="0" dirty="0">
                <a:solidFill>
                  <a:srgbClr val="4E5D70"/>
                </a:solidFill>
              </a:rPr>
              <a:t>화장품 메이커</a:t>
            </a:r>
            <a:endParaRPr lang="en-US" altLang="ko-KR" sz="700" b="1" kern="0" dirty="0">
              <a:solidFill>
                <a:srgbClr val="4E5D7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6F63A8-D369-4CB2-8E7D-E85F3A838C56}"/>
              </a:ext>
            </a:extLst>
          </p:cNvPr>
          <p:cNvSpPr/>
          <p:nvPr/>
        </p:nvSpPr>
        <p:spPr>
          <a:xfrm>
            <a:off x="6095996" y="0"/>
            <a:ext cx="6096003" cy="6858000"/>
          </a:xfrm>
          <a:prstGeom prst="rect">
            <a:avLst/>
          </a:prstGeom>
          <a:solidFill>
            <a:srgbClr val="4E5D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002D9-6157-4C58-80BC-CF901468D9E2}"/>
              </a:ext>
            </a:extLst>
          </p:cNvPr>
          <p:cNvSpPr txBox="1"/>
          <p:nvPr/>
        </p:nvSpPr>
        <p:spPr>
          <a:xfrm>
            <a:off x="6499510" y="1605621"/>
            <a:ext cx="5399265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│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원료 추출 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  소켓통신을 통해 안드로이드 앱으로부터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받아온 데이터에 해당하는 재료들만 추출함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│ 원료 혼합 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│ 완성된 화장품 제공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/>
              <a:t>  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67BEC5-CDDF-7F4F-B519-E7BDBF3E14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4" t="14462" r="2435" b="4237"/>
          <a:stretch/>
        </p:blipFill>
        <p:spPr>
          <a:xfrm rot="5400000">
            <a:off x="413255" y="1722875"/>
            <a:ext cx="5385431" cy="411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485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56433FD-09E3-4E08-BFC0-E3CACB00E089}"/>
              </a:ext>
            </a:extLst>
          </p:cNvPr>
          <p:cNvSpPr/>
          <p:nvPr/>
        </p:nvSpPr>
        <p:spPr>
          <a:xfrm>
            <a:off x="632286" y="336973"/>
            <a:ext cx="5220904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4E5D70"/>
                </a:solidFill>
              </a:rPr>
              <a:t>PPT PRESEN</a:t>
            </a:r>
            <a:r>
              <a:rPr lang="en-US" altLang="ko-KR" sz="2400" b="1" i="1" kern="0" dirty="0">
                <a:solidFill>
                  <a:prstClr val="white">
                    <a:lumMod val="75000"/>
                  </a:prstClr>
                </a:solidFill>
              </a:rPr>
              <a:t>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4E5D70"/>
                </a:solidFill>
              </a:rPr>
              <a:t>Enjoy your stylish business and campus life with BIZCAM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311A712-5380-4605-B440-330137BD07CC}"/>
              </a:ext>
            </a:extLst>
          </p:cNvPr>
          <p:cNvGrpSpPr/>
          <p:nvPr/>
        </p:nvGrpSpPr>
        <p:grpSpPr>
          <a:xfrm>
            <a:off x="196787" y="166456"/>
            <a:ext cx="11798423" cy="6547946"/>
            <a:chOff x="196787" y="166456"/>
            <a:chExt cx="11798423" cy="654794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AD6DE2-9AED-4B7B-9228-489DB6ED81A0}"/>
                </a:ext>
              </a:extLst>
            </p:cNvPr>
            <p:cNvSpPr/>
            <p:nvPr/>
          </p:nvSpPr>
          <p:spPr>
            <a:xfrm>
              <a:off x="196787" y="166456"/>
              <a:ext cx="11798423" cy="6525087"/>
            </a:xfrm>
            <a:prstGeom prst="roundRect">
              <a:avLst>
                <a:gd name="adj" fmla="val 2109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698500" dir="5400000" sx="90000" sy="90000" algn="t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6EA689E-1860-484B-BF36-1775FFD31D02}"/>
                </a:ext>
              </a:extLst>
            </p:cNvPr>
            <p:cNvGrpSpPr/>
            <p:nvPr/>
          </p:nvGrpSpPr>
          <p:grpSpPr>
            <a:xfrm>
              <a:off x="5969998" y="341353"/>
              <a:ext cx="252000" cy="106900"/>
              <a:chOff x="5969998" y="341353"/>
              <a:chExt cx="252000" cy="10690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31CA71C-9C3C-4F2D-9148-00435318BD1D}"/>
                  </a:ext>
                </a:extLst>
              </p:cNvPr>
              <p:cNvSpPr/>
              <p:nvPr/>
            </p:nvSpPr>
            <p:spPr>
              <a:xfrm>
                <a:off x="5969998" y="3413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11A1CD4-828C-4D03-9877-2FEDBA553BD2}"/>
                  </a:ext>
                </a:extLst>
              </p:cNvPr>
              <p:cNvSpPr/>
              <p:nvPr/>
            </p:nvSpPr>
            <p:spPr>
              <a:xfrm>
                <a:off x="5969998" y="38580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884446F-9622-4DC9-98EE-726A8D07BCC9}"/>
                  </a:ext>
                </a:extLst>
              </p:cNvPr>
              <p:cNvSpPr/>
              <p:nvPr/>
            </p:nvSpPr>
            <p:spPr>
              <a:xfrm>
                <a:off x="5969998" y="4302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BFF5475-8F35-4648-A7A5-1D63C9D82288}"/>
                </a:ext>
              </a:extLst>
            </p:cNvPr>
            <p:cNvSpPr/>
            <p:nvPr/>
          </p:nvSpPr>
          <p:spPr>
            <a:xfrm>
              <a:off x="3136216" y="6668683"/>
              <a:ext cx="5919563" cy="45719"/>
            </a:xfrm>
            <a:prstGeom prst="rect">
              <a:avLst/>
            </a:prstGeom>
            <a:solidFill>
              <a:srgbClr val="4E5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F9C25C5-C275-4B56-998E-504D0BBD5DB4}"/>
              </a:ext>
            </a:extLst>
          </p:cNvPr>
          <p:cNvSpPr/>
          <p:nvPr/>
        </p:nvSpPr>
        <p:spPr>
          <a:xfrm rot="10800000">
            <a:off x="7941571" y="1800603"/>
            <a:ext cx="205185" cy="2051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587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9F585F-AAE7-4225-9DC8-EAFD8E8EEFE0}"/>
              </a:ext>
            </a:extLst>
          </p:cNvPr>
          <p:cNvSpPr/>
          <p:nvPr/>
        </p:nvSpPr>
        <p:spPr>
          <a:xfrm>
            <a:off x="495519" y="336488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E5D70"/>
                </a:solidFill>
              </a:rPr>
              <a:t>2. </a:t>
            </a:r>
            <a:r>
              <a:rPr lang="ko-KR" altLang="en-US" sz="2400" b="1" kern="0" dirty="0">
                <a:solidFill>
                  <a:srgbClr val="4E5D70"/>
                </a:solidFill>
              </a:rPr>
              <a:t>화장품 메이커</a:t>
            </a:r>
            <a:endParaRPr lang="en-US" altLang="ko-KR" sz="700" b="1" kern="0" dirty="0">
              <a:solidFill>
                <a:srgbClr val="4E5D70"/>
              </a:solidFill>
            </a:endParaRPr>
          </a:p>
        </p:txBody>
      </p:sp>
      <p:pic>
        <p:nvPicPr>
          <p:cNvPr id="21" name="그림 1">
            <a:extLst>
              <a:ext uri="{FF2B5EF4-FFF2-40B4-BE49-F238E27FC236}">
                <a16:creationId xmlns:a16="http://schemas.microsoft.com/office/drawing/2014/main" id="{B3483FEA-B2A6-4ECC-8734-5D28483D4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798" y="911454"/>
            <a:ext cx="6049185" cy="522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42658-E25C-4B83-B50F-358C3756B1E9}"/>
              </a:ext>
            </a:extLst>
          </p:cNvPr>
          <p:cNvSpPr txBox="1"/>
          <p:nvPr/>
        </p:nvSpPr>
        <p:spPr>
          <a:xfrm>
            <a:off x="4520718" y="6205880"/>
            <a:ext cx="3150563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하드웨어 흐름도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5504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56433FD-09E3-4E08-BFC0-E3CACB00E089}"/>
              </a:ext>
            </a:extLst>
          </p:cNvPr>
          <p:cNvSpPr/>
          <p:nvPr/>
        </p:nvSpPr>
        <p:spPr>
          <a:xfrm>
            <a:off x="632286" y="336973"/>
            <a:ext cx="5220904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4E5D70"/>
                </a:solidFill>
              </a:rPr>
              <a:t>PPT PRESEN</a:t>
            </a:r>
            <a:r>
              <a:rPr lang="en-US" altLang="ko-KR" sz="2400" b="1" i="1" kern="0" dirty="0">
                <a:solidFill>
                  <a:prstClr val="white">
                    <a:lumMod val="75000"/>
                  </a:prstClr>
                </a:solidFill>
              </a:rPr>
              <a:t>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4E5D70"/>
                </a:solidFill>
              </a:rPr>
              <a:t>Enjoy your stylish business and campus life with BIZCAM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311A712-5380-4605-B440-330137BD07CC}"/>
              </a:ext>
            </a:extLst>
          </p:cNvPr>
          <p:cNvGrpSpPr/>
          <p:nvPr/>
        </p:nvGrpSpPr>
        <p:grpSpPr>
          <a:xfrm>
            <a:off x="196787" y="153486"/>
            <a:ext cx="11798423" cy="6547946"/>
            <a:chOff x="196787" y="166456"/>
            <a:chExt cx="11798423" cy="654794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AD6DE2-9AED-4B7B-9228-489DB6ED81A0}"/>
                </a:ext>
              </a:extLst>
            </p:cNvPr>
            <p:cNvSpPr/>
            <p:nvPr/>
          </p:nvSpPr>
          <p:spPr>
            <a:xfrm>
              <a:off x="196787" y="166456"/>
              <a:ext cx="11798423" cy="6525087"/>
            </a:xfrm>
            <a:prstGeom prst="roundRect">
              <a:avLst>
                <a:gd name="adj" fmla="val 2109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698500" dir="5400000" sx="90000" sy="90000" algn="t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6EA689E-1860-484B-BF36-1775FFD31D02}"/>
                </a:ext>
              </a:extLst>
            </p:cNvPr>
            <p:cNvGrpSpPr/>
            <p:nvPr/>
          </p:nvGrpSpPr>
          <p:grpSpPr>
            <a:xfrm>
              <a:off x="5969998" y="341353"/>
              <a:ext cx="252000" cy="106900"/>
              <a:chOff x="5969998" y="341353"/>
              <a:chExt cx="252000" cy="10690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31CA71C-9C3C-4F2D-9148-00435318BD1D}"/>
                  </a:ext>
                </a:extLst>
              </p:cNvPr>
              <p:cNvSpPr/>
              <p:nvPr/>
            </p:nvSpPr>
            <p:spPr>
              <a:xfrm>
                <a:off x="5969998" y="3413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11A1CD4-828C-4D03-9877-2FEDBA553BD2}"/>
                  </a:ext>
                </a:extLst>
              </p:cNvPr>
              <p:cNvSpPr/>
              <p:nvPr/>
            </p:nvSpPr>
            <p:spPr>
              <a:xfrm>
                <a:off x="5969998" y="38580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884446F-9622-4DC9-98EE-726A8D07BCC9}"/>
                  </a:ext>
                </a:extLst>
              </p:cNvPr>
              <p:cNvSpPr/>
              <p:nvPr/>
            </p:nvSpPr>
            <p:spPr>
              <a:xfrm>
                <a:off x="5969998" y="4302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BFF5475-8F35-4648-A7A5-1D63C9D82288}"/>
                </a:ext>
              </a:extLst>
            </p:cNvPr>
            <p:cNvSpPr/>
            <p:nvPr/>
          </p:nvSpPr>
          <p:spPr>
            <a:xfrm>
              <a:off x="3136216" y="6668683"/>
              <a:ext cx="5919563" cy="45719"/>
            </a:xfrm>
            <a:prstGeom prst="rect">
              <a:avLst/>
            </a:prstGeom>
            <a:solidFill>
              <a:srgbClr val="4E5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F9C25C5-C275-4B56-998E-504D0BBD5DB4}"/>
              </a:ext>
            </a:extLst>
          </p:cNvPr>
          <p:cNvSpPr/>
          <p:nvPr/>
        </p:nvSpPr>
        <p:spPr>
          <a:xfrm rot="10800000">
            <a:off x="7941571" y="1800603"/>
            <a:ext cx="205185" cy="2051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102D1F-A48C-44D7-B1BD-5A51988F6DE9}"/>
              </a:ext>
            </a:extLst>
          </p:cNvPr>
          <p:cNvSpPr/>
          <p:nvPr/>
        </p:nvSpPr>
        <p:spPr>
          <a:xfrm>
            <a:off x="495519" y="336488"/>
            <a:ext cx="5220904" cy="5749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E5D70"/>
                </a:solidFill>
              </a:rPr>
              <a:t>3. </a:t>
            </a:r>
            <a:r>
              <a:rPr lang="ko-KR" altLang="en-US" sz="2400" b="1" kern="0">
                <a:solidFill>
                  <a:srgbClr val="4E5D70"/>
                </a:solidFill>
              </a:rPr>
              <a:t>기대효과</a:t>
            </a:r>
            <a:endParaRPr lang="en-US" altLang="ko-KR" sz="2400" b="1" kern="0">
              <a:solidFill>
                <a:srgbClr val="4E5D7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FFD5D5-AD09-4BDC-A148-0C854D8D1069}"/>
              </a:ext>
            </a:extLst>
          </p:cNvPr>
          <p:cNvSpPr/>
          <p:nvPr/>
        </p:nvSpPr>
        <p:spPr>
          <a:xfrm>
            <a:off x="1296680" y="1776901"/>
            <a:ext cx="2337931" cy="325539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529577-7353-4D3B-A9C0-5455F8B70A76}"/>
              </a:ext>
            </a:extLst>
          </p:cNvPr>
          <p:cNvSpPr/>
          <p:nvPr/>
        </p:nvSpPr>
        <p:spPr>
          <a:xfrm>
            <a:off x="4805413" y="1776899"/>
            <a:ext cx="2337931" cy="325539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C16ED8-F6EE-4198-959E-07C65EF4A24A}"/>
              </a:ext>
            </a:extLst>
          </p:cNvPr>
          <p:cNvSpPr/>
          <p:nvPr/>
        </p:nvSpPr>
        <p:spPr>
          <a:xfrm>
            <a:off x="8555045" y="1776899"/>
            <a:ext cx="2337931" cy="325539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618AF-9C14-414E-B98B-3777693C81CE}"/>
              </a:ext>
            </a:extLst>
          </p:cNvPr>
          <p:cNvSpPr txBox="1"/>
          <p:nvPr/>
        </p:nvSpPr>
        <p:spPr>
          <a:xfrm>
            <a:off x="1474238" y="3586527"/>
            <a:ext cx="2010228" cy="646331"/>
          </a:xfrm>
          <a:prstGeom prst="rect">
            <a:avLst/>
          </a:prstGeom>
          <a:solidFill>
            <a:srgbClr val="4E5D7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셀프 </a:t>
            </a:r>
            <a:r>
              <a:rPr lang="ko-KR" altLang="en-US" b="1" dirty="0" err="1">
                <a:solidFill>
                  <a:schemeClr val="bg1"/>
                </a:solidFill>
              </a:rPr>
              <a:t>홈케어</a:t>
            </a:r>
            <a:r>
              <a:rPr lang="ko-KR" altLang="en-US" b="1" dirty="0">
                <a:solidFill>
                  <a:schemeClr val="bg1"/>
                </a:solidFill>
              </a:rPr>
              <a:t> 시장 활성화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AF7417-AC94-43A7-B00B-FE8ACFA7AADA}"/>
              </a:ext>
            </a:extLst>
          </p:cNvPr>
          <p:cNvSpPr txBox="1"/>
          <p:nvPr/>
        </p:nvSpPr>
        <p:spPr>
          <a:xfrm>
            <a:off x="4964884" y="3586527"/>
            <a:ext cx="2010228" cy="646331"/>
          </a:xfrm>
          <a:prstGeom prst="rect">
            <a:avLst/>
          </a:prstGeom>
          <a:solidFill>
            <a:srgbClr val="4E5D7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코스메틱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기업에서 활용 가능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022D1A-9B30-49BB-83E3-D640B387D709}"/>
              </a:ext>
            </a:extLst>
          </p:cNvPr>
          <p:cNvSpPr txBox="1"/>
          <p:nvPr/>
        </p:nvSpPr>
        <p:spPr>
          <a:xfrm>
            <a:off x="8718896" y="3586527"/>
            <a:ext cx="2010228" cy="646331"/>
          </a:xfrm>
          <a:prstGeom prst="rect">
            <a:avLst/>
          </a:prstGeom>
          <a:solidFill>
            <a:srgbClr val="4E5D7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커스터마이징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시장 활성화</a:t>
            </a:r>
          </a:p>
        </p:txBody>
      </p:sp>
      <p:pic>
        <p:nvPicPr>
          <p:cNvPr id="12" name="그래픽 11" descr="주택">
            <a:extLst>
              <a:ext uri="{FF2B5EF4-FFF2-40B4-BE49-F238E27FC236}">
                <a16:creationId xmlns:a16="http://schemas.microsoft.com/office/drawing/2014/main" id="{059D3299-6E86-4261-B7E2-46BC4A393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9545" y="2374584"/>
            <a:ext cx="1048840" cy="1048840"/>
          </a:xfrm>
          <a:prstGeom prst="rect">
            <a:avLst/>
          </a:prstGeom>
        </p:spPr>
      </p:pic>
      <p:pic>
        <p:nvPicPr>
          <p:cNvPr id="16" name="그래픽 15" descr="악수">
            <a:extLst>
              <a:ext uri="{FF2B5EF4-FFF2-40B4-BE49-F238E27FC236}">
                <a16:creationId xmlns:a16="http://schemas.microsoft.com/office/drawing/2014/main" id="{3FF51D46-E469-4588-BC7F-55A7E5072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5918" y="2307201"/>
            <a:ext cx="1176184" cy="1176184"/>
          </a:xfrm>
          <a:prstGeom prst="rect">
            <a:avLst/>
          </a:prstGeom>
        </p:spPr>
      </p:pic>
      <p:pic>
        <p:nvPicPr>
          <p:cNvPr id="32" name="그래픽 31" descr="DOLLAR">
            <a:extLst>
              <a:ext uri="{FF2B5EF4-FFF2-40B4-BE49-F238E27FC236}">
                <a16:creationId xmlns:a16="http://schemas.microsoft.com/office/drawing/2014/main" id="{0CD9963F-96E1-4761-87A1-4A48D5DB9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2798" y="24380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0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C1DFC9-72E2-4971-A8BD-9547ADC01BF7}"/>
              </a:ext>
            </a:extLst>
          </p:cNvPr>
          <p:cNvGrpSpPr/>
          <p:nvPr/>
        </p:nvGrpSpPr>
        <p:grpSpPr>
          <a:xfrm>
            <a:off x="196787" y="166456"/>
            <a:ext cx="11798423" cy="6525087"/>
            <a:chOff x="196787" y="166456"/>
            <a:chExt cx="11798423" cy="652508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AD6DE2-9AED-4B7B-9228-489DB6ED81A0}"/>
                </a:ext>
              </a:extLst>
            </p:cNvPr>
            <p:cNvSpPr/>
            <p:nvPr/>
          </p:nvSpPr>
          <p:spPr>
            <a:xfrm>
              <a:off x="196787" y="166456"/>
              <a:ext cx="11798423" cy="6525087"/>
            </a:xfrm>
            <a:prstGeom prst="roundRect">
              <a:avLst>
                <a:gd name="adj" fmla="val 2109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698500" dir="5400000" sx="90000" sy="90000" algn="t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6EA689E-1860-484B-BF36-1775FFD31D02}"/>
                </a:ext>
              </a:extLst>
            </p:cNvPr>
            <p:cNvGrpSpPr/>
            <p:nvPr/>
          </p:nvGrpSpPr>
          <p:grpSpPr>
            <a:xfrm>
              <a:off x="5736382" y="166456"/>
              <a:ext cx="719232" cy="417544"/>
              <a:chOff x="5736382" y="166456"/>
              <a:chExt cx="719232" cy="417544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CA753DEB-4900-43C1-B5C2-AD632F98F9DB}"/>
                  </a:ext>
                </a:extLst>
              </p:cNvPr>
              <p:cNvSpPr/>
              <p:nvPr/>
            </p:nvSpPr>
            <p:spPr>
              <a:xfrm>
                <a:off x="5736382" y="166456"/>
                <a:ext cx="719232" cy="417544"/>
              </a:xfrm>
              <a:custGeom>
                <a:avLst/>
                <a:gdLst>
                  <a:gd name="connsiteX0" fmla="*/ 0 w 1581154"/>
                  <a:gd name="connsiteY0" fmla="*/ 0 h 917925"/>
                  <a:gd name="connsiteX1" fmla="*/ 1581154 w 1581154"/>
                  <a:gd name="connsiteY1" fmla="*/ 0 h 917925"/>
                  <a:gd name="connsiteX2" fmla="*/ 1581154 w 1581154"/>
                  <a:gd name="connsiteY2" fmla="*/ 3281 h 917925"/>
                  <a:gd name="connsiteX3" fmla="*/ 1529610 w 1581154"/>
                  <a:gd name="connsiteY3" fmla="*/ 8477 h 917925"/>
                  <a:gd name="connsiteX4" fmla="*/ 1196449 w 1581154"/>
                  <a:gd name="connsiteY4" fmla="*/ 417251 h 917925"/>
                  <a:gd name="connsiteX5" fmla="*/ 1196449 w 1581154"/>
                  <a:gd name="connsiteY5" fmla="*/ 420116 h 917925"/>
                  <a:gd name="connsiteX6" fmla="*/ 1196451 w 1581154"/>
                  <a:gd name="connsiteY6" fmla="*/ 420136 h 917925"/>
                  <a:gd name="connsiteX7" fmla="*/ 1196450 w 1581154"/>
                  <a:gd name="connsiteY7" fmla="*/ 500674 h 917925"/>
                  <a:gd name="connsiteX8" fmla="*/ 779199 w 1581154"/>
                  <a:gd name="connsiteY8" fmla="*/ 917925 h 917925"/>
                  <a:gd name="connsiteX9" fmla="*/ 779200 w 1581154"/>
                  <a:gd name="connsiteY9" fmla="*/ 917924 h 917925"/>
                  <a:gd name="connsiteX10" fmla="*/ 361949 w 1581154"/>
                  <a:gd name="connsiteY10" fmla="*/ 500673 h 917925"/>
                  <a:gd name="connsiteX11" fmla="*/ 361949 w 1581154"/>
                  <a:gd name="connsiteY11" fmla="*/ 420136 h 917925"/>
                  <a:gd name="connsiteX12" fmla="*/ 361950 w 1581154"/>
                  <a:gd name="connsiteY12" fmla="*/ 420126 h 917925"/>
                  <a:gd name="connsiteX13" fmla="*/ 361950 w 1581154"/>
                  <a:gd name="connsiteY13" fmla="*/ 417251 h 917925"/>
                  <a:gd name="connsiteX14" fmla="*/ 28790 w 1581154"/>
                  <a:gd name="connsiteY14" fmla="*/ 8477 h 917925"/>
                  <a:gd name="connsiteX15" fmla="*/ 0 w 1581154"/>
                  <a:gd name="connsiteY15" fmla="*/ 5575 h 91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81154" h="917925">
                    <a:moveTo>
                      <a:pt x="0" y="0"/>
                    </a:moveTo>
                    <a:lnTo>
                      <a:pt x="1581154" y="0"/>
                    </a:lnTo>
                    <a:lnTo>
                      <a:pt x="1581154" y="3281"/>
                    </a:lnTo>
                    <a:lnTo>
                      <a:pt x="1529610" y="8477"/>
                    </a:lnTo>
                    <a:cubicBezTo>
                      <a:pt x="1339476" y="47384"/>
                      <a:pt x="1196449" y="215615"/>
                      <a:pt x="1196449" y="417251"/>
                    </a:cubicBezTo>
                    <a:lnTo>
                      <a:pt x="1196449" y="420116"/>
                    </a:lnTo>
                    <a:lnTo>
                      <a:pt x="1196451" y="420136"/>
                    </a:lnTo>
                    <a:cubicBezTo>
                      <a:pt x="1196451" y="446982"/>
                      <a:pt x="1196450" y="473828"/>
                      <a:pt x="1196450" y="500674"/>
                    </a:cubicBezTo>
                    <a:cubicBezTo>
                      <a:pt x="1196450" y="731115"/>
                      <a:pt x="1009640" y="917925"/>
                      <a:pt x="779199" y="917925"/>
                    </a:cubicBezTo>
                    <a:lnTo>
                      <a:pt x="779200" y="917924"/>
                    </a:lnTo>
                    <a:cubicBezTo>
                      <a:pt x="548759" y="917924"/>
                      <a:pt x="361949" y="731114"/>
                      <a:pt x="361949" y="500673"/>
                    </a:cubicBezTo>
                    <a:lnTo>
                      <a:pt x="361949" y="420136"/>
                    </a:lnTo>
                    <a:lnTo>
                      <a:pt x="361950" y="420126"/>
                    </a:lnTo>
                    <a:lnTo>
                      <a:pt x="361950" y="417251"/>
                    </a:lnTo>
                    <a:cubicBezTo>
                      <a:pt x="361950" y="215615"/>
                      <a:pt x="218924" y="47384"/>
                      <a:pt x="28790" y="8477"/>
                    </a:cubicBezTo>
                    <a:lnTo>
                      <a:pt x="0" y="5575"/>
                    </a:lnTo>
                    <a:close/>
                  </a:path>
                </a:pathLst>
              </a:custGeom>
              <a:solidFill>
                <a:srgbClr val="4E5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31CA71C-9C3C-4F2D-9148-00435318BD1D}"/>
                  </a:ext>
                </a:extLst>
              </p:cNvPr>
              <p:cNvSpPr/>
              <p:nvPr/>
            </p:nvSpPr>
            <p:spPr>
              <a:xfrm>
                <a:off x="5969998" y="3413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11A1CD4-828C-4D03-9877-2FEDBA553BD2}"/>
                  </a:ext>
                </a:extLst>
              </p:cNvPr>
              <p:cNvSpPr/>
              <p:nvPr/>
            </p:nvSpPr>
            <p:spPr>
              <a:xfrm>
                <a:off x="5969998" y="38580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884446F-9622-4DC9-98EE-726A8D07BCC9}"/>
                  </a:ext>
                </a:extLst>
              </p:cNvPr>
              <p:cNvSpPr/>
              <p:nvPr/>
            </p:nvSpPr>
            <p:spPr>
              <a:xfrm>
                <a:off x="5969998" y="4302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71631C-61C2-442F-AC0D-8D1DAC1153B8}"/>
                </a:ext>
              </a:extLst>
            </p:cNvPr>
            <p:cNvSpPr/>
            <p:nvPr/>
          </p:nvSpPr>
          <p:spPr>
            <a:xfrm>
              <a:off x="3136216" y="6645715"/>
              <a:ext cx="5919563" cy="45719"/>
            </a:xfrm>
            <a:prstGeom prst="rect">
              <a:avLst/>
            </a:prstGeom>
            <a:solidFill>
              <a:srgbClr val="4E5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540FE-149C-4C97-A4A9-2B6C88B63DF3}"/>
              </a:ext>
            </a:extLst>
          </p:cNvPr>
          <p:cNvSpPr/>
          <p:nvPr/>
        </p:nvSpPr>
        <p:spPr>
          <a:xfrm>
            <a:off x="4237841" y="2917522"/>
            <a:ext cx="3846393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rgbClr val="4E5D70"/>
                </a:solidFill>
              </a:rPr>
              <a:t>감사합니다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E65105-61EC-4F44-9DDD-F86D0DD57DC8}"/>
              </a:ext>
            </a:extLst>
          </p:cNvPr>
          <p:cNvSpPr/>
          <p:nvPr/>
        </p:nvSpPr>
        <p:spPr>
          <a:xfrm>
            <a:off x="4721470" y="2255180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B51619-9015-42F7-8206-2EC9FABBA46F}"/>
              </a:ext>
            </a:extLst>
          </p:cNvPr>
          <p:cNvSpPr/>
          <p:nvPr/>
        </p:nvSpPr>
        <p:spPr>
          <a:xfrm>
            <a:off x="8444973" y="2264706"/>
            <a:ext cx="282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0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9A5AAE-493E-4D71-8F46-AA9210DCE91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4E5D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D683B2-3E9D-4D4B-B09B-7BBDFC337F4C}"/>
              </a:ext>
            </a:extLst>
          </p:cNvPr>
          <p:cNvSpPr/>
          <p:nvPr/>
        </p:nvSpPr>
        <p:spPr>
          <a:xfrm>
            <a:off x="1751370" y="2790472"/>
            <a:ext cx="2444453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spc="-15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8621A82-077B-41FC-B7A2-8E9C33E82E9D}"/>
              </a:ext>
            </a:extLst>
          </p:cNvPr>
          <p:cNvCxnSpPr>
            <a:cxnSpLocks/>
          </p:cNvCxnSpPr>
          <p:nvPr/>
        </p:nvCxnSpPr>
        <p:spPr>
          <a:xfrm>
            <a:off x="1614673" y="2870518"/>
            <a:ext cx="251170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0721F7-3C51-48A6-BBC8-90449CED56B6}"/>
              </a:ext>
            </a:extLst>
          </p:cNvPr>
          <p:cNvCxnSpPr>
            <a:cxnSpLocks/>
          </p:cNvCxnSpPr>
          <p:nvPr/>
        </p:nvCxnSpPr>
        <p:spPr>
          <a:xfrm>
            <a:off x="1616598" y="3821571"/>
            <a:ext cx="251170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D6FD16-F507-4CA6-B242-AC2BF5451052}"/>
              </a:ext>
            </a:extLst>
          </p:cNvPr>
          <p:cNvSpPr/>
          <p:nvPr/>
        </p:nvSpPr>
        <p:spPr>
          <a:xfrm>
            <a:off x="6096000" y="0"/>
            <a:ext cx="6096000" cy="6857996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AF747-48D8-4011-B3E3-80E3E413249C}"/>
              </a:ext>
            </a:extLst>
          </p:cNvPr>
          <p:cNvSpPr txBox="1"/>
          <p:nvPr/>
        </p:nvSpPr>
        <p:spPr>
          <a:xfrm>
            <a:off x="6905413" y="1071470"/>
            <a:ext cx="77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4E5D7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6CA7B-BA5D-4515-A9D1-C80C5AC95C80}"/>
              </a:ext>
            </a:extLst>
          </p:cNvPr>
          <p:cNvSpPr txBox="1"/>
          <p:nvPr/>
        </p:nvSpPr>
        <p:spPr>
          <a:xfrm>
            <a:off x="6907108" y="2698887"/>
            <a:ext cx="77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4E5D7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667B4D-E989-46DB-9559-86A8757C9675}"/>
              </a:ext>
            </a:extLst>
          </p:cNvPr>
          <p:cNvSpPr txBox="1"/>
          <p:nvPr/>
        </p:nvSpPr>
        <p:spPr>
          <a:xfrm>
            <a:off x="6925370" y="4556639"/>
            <a:ext cx="77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4E5D7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CEF2A-6747-4F7A-925B-454AB032C637}"/>
              </a:ext>
            </a:extLst>
          </p:cNvPr>
          <p:cNvSpPr txBox="1"/>
          <p:nvPr/>
        </p:nvSpPr>
        <p:spPr>
          <a:xfrm>
            <a:off x="7550619" y="1248114"/>
            <a:ext cx="2332689" cy="4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5D70"/>
                </a:solidFill>
              </a:rPr>
              <a:t>개발 배경 및 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3CB90C-1693-47B7-BF40-EEED22873883}"/>
              </a:ext>
            </a:extLst>
          </p:cNvPr>
          <p:cNvSpPr txBox="1"/>
          <p:nvPr/>
        </p:nvSpPr>
        <p:spPr>
          <a:xfrm>
            <a:off x="7564121" y="2865768"/>
            <a:ext cx="1424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4E5D70"/>
                </a:solidFill>
              </a:rPr>
              <a:t>개발 과정</a:t>
            </a:r>
            <a:endParaRPr lang="ko-KR" altLang="en-US" sz="2000" b="1" dirty="0">
              <a:solidFill>
                <a:srgbClr val="4E5D7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5F7626-7B60-4EEE-A118-1102AC2E0C9F}"/>
              </a:ext>
            </a:extLst>
          </p:cNvPr>
          <p:cNvSpPr txBox="1"/>
          <p:nvPr/>
        </p:nvSpPr>
        <p:spPr>
          <a:xfrm>
            <a:off x="7520090" y="4722749"/>
            <a:ext cx="145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E5D70"/>
                </a:solidFill>
              </a:rPr>
              <a:t>기대 효과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B58A07-EC44-40B9-96C5-CC15F7A44CF7}"/>
              </a:ext>
            </a:extLst>
          </p:cNvPr>
          <p:cNvSpPr txBox="1"/>
          <p:nvPr/>
        </p:nvSpPr>
        <p:spPr>
          <a:xfrm>
            <a:off x="7543801" y="3258236"/>
            <a:ext cx="1578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┃</a:t>
            </a:r>
            <a:r>
              <a:rPr lang="ko-KR" altLang="en-US" sz="1200"/>
              <a:t>시스템 흐름도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23221-F174-46E2-BC7F-AE761FC4EF09}"/>
              </a:ext>
            </a:extLst>
          </p:cNvPr>
          <p:cNvSpPr txBox="1"/>
          <p:nvPr/>
        </p:nvSpPr>
        <p:spPr>
          <a:xfrm>
            <a:off x="7548879" y="3504612"/>
            <a:ext cx="1424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┃피부 진단 기기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0F2C77-DBDB-4BA0-86B5-2E7F54FC8844}"/>
              </a:ext>
            </a:extLst>
          </p:cNvPr>
          <p:cNvSpPr txBox="1"/>
          <p:nvPr/>
        </p:nvSpPr>
        <p:spPr>
          <a:xfrm>
            <a:off x="7548879" y="3744178"/>
            <a:ext cx="1424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┃어플리케이션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3EAAF-F4E1-4353-9DB7-822137D57ADD}"/>
              </a:ext>
            </a:extLst>
          </p:cNvPr>
          <p:cNvSpPr txBox="1"/>
          <p:nvPr/>
        </p:nvSpPr>
        <p:spPr>
          <a:xfrm>
            <a:off x="7550619" y="3981933"/>
            <a:ext cx="1424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┃화장품 메이커</a:t>
            </a:r>
          </a:p>
        </p:txBody>
      </p:sp>
    </p:spTree>
    <p:extLst>
      <p:ext uri="{BB962C8B-B14F-4D97-AF65-F5344CB8AC3E}">
        <p14:creationId xmlns:p14="http://schemas.microsoft.com/office/powerpoint/2010/main" val="21173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56433FD-09E3-4E08-BFC0-E3CACB00E089}"/>
              </a:ext>
            </a:extLst>
          </p:cNvPr>
          <p:cNvSpPr/>
          <p:nvPr/>
        </p:nvSpPr>
        <p:spPr>
          <a:xfrm>
            <a:off x="632286" y="336973"/>
            <a:ext cx="5220904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4E5D70"/>
                </a:solidFill>
              </a:rPr>
              <a:t>PPT PRESEN</a:t>
            </a:r>
            <a:r>
              <a:rPr lang="en-US" altLang="ko-KR" sz="2400" b="1" i="1" kern="0" dirty="0">
                <a:solidFill>
                  <a:prstClr val="white">
                    <a:lumMod val="75000"/>
                  </a:prstClr>
                </a:solidFill>
              </a:rPr>
              <a:t>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4E5D70"/>
                </a:solidFill>
              </a:rPr>
              <a:t>Enjoy your stylish business and campus life with BIZCAM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311A712-5380-4605-B440-330137BD07CC}"/>
              </a:ext>
            </a:extLst>
          </p:cNvPr>
          <p:cNvGrpSpPr/>
          <p:nvPr/>
        </p:nvGrpSpPr>
        <p:grpSpPr>
          <a:xfrm>
            <a:off x="196787" y="166456"/>
            <a:ext cx="11798423" cy="6547946"/>
            <a:chOff x="196787" y="166456"/>
            <a:chExt cx="11798423" cy="654794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AD6DE2-9AED-4B7B-9228-489DB6ED81A0}"/>
                </a:ext>
              </a:extLst>
            </p:cNvPr>
            <p:cNvSpPr/>
            <p:nvPr/>
          </p:nvSpPr>
          <p:spPr>
            <a:xfrm>
              <a:off x="196787" y="166456"/>
              <a:ext cx="11798423" cy="6525087"/>
            </a:xfrm>
            <a:prstGeom prst="roundRect">
              <a:avLst>
                <a:gd name="adj" fmla="val 2109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698500" dir="5400000" sx="90000" sy="90000" algn="t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6EA689E-1860-484B-BF36-1775FFD31D02}"/>
                </a:ext>
              </a:extLst>
            </p:cNvPr>
            <p:cNvGrpSpPr/>
            <p:nvPr/>
          </p:nvGrpSpPr>
          <p:grpSpPr>
            <a:xfrm>
              <a:off x="5969998" y="341353"/>
              <a:ext cx="252000" cy="106900"/>
              <a:chOff x="5969998" y="341353"/>
              <a:chExt cx="252000" cy="10690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31CA71C-9C3C-4F2D-9148-00435318BD1D}"/>
                  </a:ext>
                </a:extLst>
              </p:cNvPr>
              <p:cNvSpPr/>
              <p:nvPr/>
            </p:nvSpPr>
            <p:spPr>
              <a:xfrm>
                <a:off x="5969998" y="3413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11A1CD4-828C-4D03-9877-2FEDBA553BD2}"/>
                  </a:ext>
                </a:extLst>
              </p:cNvPr>
              <p:cNvSpPr/>
              <p:nvPr/>
            </p:nvSpPr>
            <p:spPr>
              <a:xfrm>
                <a:off x="5969998" y="38580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884446F-9622-4DC9-98EE-726A8D07BCC9}"/>
                  </a:ext>
                </a:extLst>
              </p:cNvPr>
              <p:cNvSpPr/>
              <p:nvPr/>
            </p:nvSpPr>
            <p:spPr>
              <a:xfrm>
                <a:off x="5969998" y="4302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BFF5475-8F35-4648-A7A5-1D63C9D82288}"/>
                </a:ext>
              </a:extLst>
            </p:cNvPr>
            <p:cNvSpPr/>
            <p:nvPr/>
          </p:nvSpPr>
          <p:spPr>
            <a:xfrm>
              <a:off x="3136216" y="6668683"/>
              <a:ext cx="5919563" cy="45719"/>
            </a:xfrm>
            <a:prstGeom prst="rect">
              <a:avLst/>
            </a:prstGeom>
            <a:solidFill>
              <a:srgbClr val="4E5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F9C25C5-C275-4B56-998E-504D0BBD5DB4}"/>
              </a:ext>
            </a:extLst>
          </p:cNvPr>
          <p:cNvSpPr/>
          <p:nvPr/>
        </p:nvSpPr>
        <p:spPr>
          <a:xfrm rot="10800000">
            <a:off x="7941571" y="1800603"/>
            <a:ext cx="205185" cy="2051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587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E3BCE2-78A5-4169-844B-9E5365155A1E}"/>
              </a:ext>
            </a:extLst>
          </p:cNvPr>
          <p:cNvSpPr/>
          <p:nvPr/>
        </p:nvSpPr>
        <p:spPr>
          <a:xfrm>
            <a:off x="495517" y="336488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E5D70"/>
                </a:solidFill>
              </a:rPr>
              <a:t>1. </a:t>
            </a:r>
            <a:r>
              <a:rPr lang="ko-KR" altLang="en-US" sz="2400" b="1" kern="0" dirty="0">
                <a:solidFill>
                  <a:srgbClr val="4E5D70"/>
                </a:solidFill>
              </a:rPr>
              <a:t>개발 배경</a:t>
            </a:r>
            <a:endParaRPr lang="en-US" altLang="ko-KR" sz="700" b="1" kern="0" dirty="0">
              <a:solidFill>
                <a:srgbClr val="4E5D70"/>
              </a:solidFill>
            </a:endParaRPr>
          </a:p>
        </p:txBody>
      </p:sp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id="{EB739767-F149-408F-824B-1E2FF1ABC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828861"/>
              </p:ext>
            </p:extLst>
          </p:nvPr>
        </p:nvGraphicFramePr>
        <p:xfrm>
          <a:off x="3091608" y="1270843"/>
          <a:ext cx="6042225" cy="4028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20ACE3C0-6EFA-4D92-BED9-4C74F6CF2ED8}"/>
              </a:ext>
            </a:extLst>
          </p:cNvPr>
          <p:cNvSpPr txBox="1"/>
          <p:nvPr/>
        </p:nvSpPr>
        <p:spPr>
          <a:xfrm>
            <a:off x="4794594" y="2858202"/>
            <a:ext cx="263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i="1" dirty="0">
                <a:solidFill>
                  <a:srgbClr val="92E0E2"/>
                </a:solidFill>
                <a:cs typeface="Aharoni" panose="02010803020104030203" pitchFamily="2" charset="-79"/>
              </a:rPr>
              <a:t>커스터마이징</a:t>
            </a:r>
            <a:endParaRPr lang="en-US" altLang="ko-KR" sz="2400" b="1" i="1" dirty="0">
              <a:solidFill>
                <a:srgbClr val="92E0E2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2400" b="1" i="1" dirty="0">
                <a:cs typeface="Aharoni" panose="02010803020104030203" pitchFamily="2" charset="-79"/>
              </a:rPr>
              <a:t>홈 뷰티 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914445-3946-B24E-9F7E-5338F4721100}"/>
              </a:ext>
            </a:extLst>
          </p:cNvPr>
          <p:cNvGrpSpPr/>
          <p:nvPr/>
        </p:nvGrpSpPr>
        <p:grpSpPr>
          <a:xfrm>
            <a:off x="495517" y="1339468"/>
            <a:ext cx="3680040" cy="1996628"/>
            <a:chOff x="495517" y="1339468"/>
            <a:chExt cx="3680040" cy="199662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19182A-DFFC-4F96-81FA-38E2C81A47A2}"/>
                </a:ext>
              </a:extLst>
            </p:cNvPr>
            <p:cNvSpPr/>
            <p:nvPr/>
          </p:nvSpPr>
          <p:spPr>
            <a:xfrm>
              <a:off x="495517" y="2269714"/>
              <a:ext cx="3680040" cy="1066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4E5D70"/>
                  </a:solidFill>
                </a:rPr>
                <a:t>‘</a:t>
              </a:r>
              <a:r>
                <a:rPr lang="ko-KR" altLang="en-US" sz="1600" b="1" dirty="0">
                  <a:solidFill>
                    <a:srgbClr val="4E5D70"/>
                  </a:solidFill>
                </a:rPr>
                <a:t>스마트 뷰티 시장</a:t>
              </a:r>
              <a:r>
                <a:rPr lang="en-US" altLang="ko-KR" sz="1600" b="1" dirty="0">
                  <a:solidFill>
                    <a:srgbClr val="4E5D70"/>
                  </a:solidFill>
                </a:rPr>
                <a:t>‘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- 4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차 산업혁명으로 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ICT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기술의 융합을 통해 화장품 업계 또한 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ICT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기술을 만나며 진화 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pic>
          <p:nvPicPr>
            <p:cNvPr id="3" name="그래픽 2" descr="기어 헤드">
              <a:extLst>
                <a:ext uri="{FF2B5EF4-FFF2-40B4-BE49-F238E27FC236}">
                  <a16:creationId xmlns:a16="http://schemas.microsoft.com/office/drawing/2014/main" id="{8598027A-53B0-4A23-978C-1A625CE62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85538" y="1339468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02D581-20AA-FB47-9F51-CAF898DFACA5}"/>
              </a:ext>
            </a:extLst>
          </p:cNvPr>
          <p:cNvGrpSpPr/>
          <p:nvPr/>
        </p:nvGrpSpPr>
        <p:grpSpPr>
          <a:xfrm>
            <a:off x="8086568" y="1247984"/>
            <a:ext cx="3338789" cy="2088112"/>
            <a:chOff x="8086568" y="1247984"/>
            <a:chExt cx="3338789" cy="20881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DA7240F-DD21-4EA6-A345-4563687E2D24}"/>
                </a:ext>
              </a:extLst>
            </p:cNvPr>
            <p:cNvSpPr/>
            <p:nvPr/>
          </p:nvSpPr>
          <p:spPr>
            <a:xfrm>
              <a:off x="8086568" y="2269714"/>
              <a:ext cx="3338789" cy="1066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srgbClr val="4E5D70"/>
                  </a:solidFill>
                </a:rPr>
                <a:t>‘</a:t>
              </a:r>
              <a:r>
                <a:rPr lang="ko-KR" altLang="en-US" sz="1600" b="1" dirty="0">
                  <a:solidFill>
                    <a:srgbClr val="4E5D70"/>
                  </a:solidFill>
                </a:rPr>
                <a:t>개인 맞춤형 화장품</a:t>
              </a:r>
              <a:r>
                <a:rPr lang="en-US" altLang="ko-KR" sz="1600" b="1" dirty="0">
                  <a:solidFill>
                    <a:srgbClr val="4E5D70"/>
                  </a:solidFill>
                </a:rPr>
                <a:t>‘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-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획일화된 제품이 아닌 차별화된 개인 맞춤형 서비스가 필요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pic>
          <p:nvPicPr>
            <p:cNvPr id="5" name="그래픽 4" descr="플라스크">
              <a:extLst>
                <a:ext uri="{FF2B5EF4-FFF2-40B4-BE49-F238E27FC236}">
                  <a16:creationId xmlns:a16="http://schemas.microsoft.com/office/drawing/2014/main" id="{F5888BD2-7B8D-4AEE-9A37-288EB72C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12971" y="1247984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7153F5-32E0-B644-BD37-F440DD4EEF8F}"/>
              </a:ext>
            </a:extLst>
          </p:cNvPr>
          <p:cNvGrpSpPr/>
          <p:nvPr/>
        </p:nvGrpSpPr>
        <p:grpSpPr>
          <a:xfrm>
            <a:off x="3936451" y="5221441"/>
            <a:ext cx="4830177" cy="1179981"/>
            <a:chOff x="3936451" y="5221441"/>
            <a:chExt cx="4830177" cy="117998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EE25EC7-05DF-4CC9-AEF2-E15C28F128E1}"/>
                </a:ext>
              </a:extLst>
            </p:cNvPr>
            <p:cNvSpPr/>
            <p:nvPr/>
          </p:nvSpPr>
          <p:spPr>
            <a:xfrm>
              <a:off x="4949541" y="5335040"/>
              <a:ext cx="3817087" cy="1066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srgbClr val="4E5D70"/>
                  </a:solidFill>
                </a:rPr>
                <a:t>‘</a:t>
              </a:r>
              <a:r>
                <a:rPr lang="ko-KR" altLang="en-US" sz="1600" b="1" dirty="0" err="1">
                  <a:solidFill>
                    <a:srgbClr val="4E5D70"/>
                  </a:solidFill>
                </a:rPr>
                <a:t>홈코노미</a:t>
              </a:r>
              <a:r>
                <a:rPr lang="en-US" altLang="ko-KR" sz="1600" b="1" dirty="0">
                  <a:solidFill>
                    <a:srgbClr val="4E5D70"/>
                  </a:solidFill>
                </a:rPr>
                <a:t>(</a:t>
              </a:r>
              <a:r>
                <a:rPr lang="en-US" altLang="ko-KR" sz="1600" b="1" dirty="0" err="1">
                  <a:solidFill>
                    <a:srgbClr val="4E5D70"/>
                  </a:solidFill>
                </a:rPr>
                <a:t>home+economy</a:t>
              </a:r>
              <a:r>
                <a:rPr lang="en-US" altLang="ko-KR" sz="1600" b="1" dirty="0">
                  <a:solidFill>
                    <a:srgbClr val="4E5D70"/>
                  </a:solidFill>
                </a:rPr>
                <a:t>)’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- 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코로나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19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</a:rPr>
                <a:t>사태로 인하여 집안에서 모든 것을 해결할 수 있는 소비 형태의 강세</a:t>
              </a:r>
            </a:p>
          </p:txBody>
        </p:sp>
        <p:pic>
          <p:nvPicPr>
            <p:cNvPr id="9" name="그래픽 8" descr="홈">
              <a:extLst>
                <a:ext uri="{FF2B5EF4-FFF2-40B4-BE49-F238E27FC236}">
                  <a16:creationId xmlns:a16="http://schemas.microsoft.com/office/drawing/2014/main" id="{7043F79D-2F09-47D6-8D44-AE4D2CB1E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36451" y="522144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97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E311A712-5380-4605-B440-330137BD07CC}"/>
              </a:ext>
            </a:extLst>
          </p:cNvPr>
          <p:cNvGrpSpPr/>
          <p:nvPr/>
        </p:nvGrpSpPr>
        <p:grpSpPr>
          <a:xfrm>
            <a:off x="196787" y="166456"/>
            <a:ext cx="11798423" cy="6547946"/>
            <a:chOff x="196787" y="166456"/>
            <a:chExt cx="11798423" cy="654794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AD6DE2-9AED-4B7B-9228-489DB6ED81A0}"/>
                </a:ext>
              </a:extLst>
            </p:cNvPr>
            <p:cNvSpPr/>
            <p:nvPr/>
          </p:nvSpPr>
          <p:spPr>
            <a:xfrm>
              <a:off x="196787" y="166456"/>
              <a:ext cx="11798423" cy="6525087"/>
            </a:xfrm>
            <a:prstGeom prst="roundRect">
              <a:avLst>
                <a:gd name="adj" fmla="val 2109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698500" dir="5400000" sx="90000" sy="90000" algn="t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6EA689E-1860-484B-BF36-1775FFD31D02}"/>
                </a:ext>
              </a:extLst>
            </p:cNvPr>
            <p:cNvGrpSpPr/>
            <p:nvPr/>
          </p:nvGrpSpPr>
          <p:grpSpPr>
            <a:xfrm>
              <a:off x="5969998" y="341353"/>
              <a:ext cx="252000" cy="106900"/>
              <a:chOff x="5969998" y="341353"/>
              <a:chExt cx="252000" cy="10690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31CA71C-9C3C-4F2D-9148-00435318BD1D}"/>
                  </a:ext>
                </a:extLst>
              </p:cNvPr>
              <p:cNvSpPr/>
              <p:nvPr/>
            </p:nvSpPr>
            <p:spPr>
              <a:xfrm>
                <a:off x="5969998" y="3413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11A1CD4-828C-4D03-9877-2FEDBA553BD2}"/>
                  </a:ext>
                </a:extLst>
              </p:cNvPr>
              <p:cNvSpPr/>
              <p:nvPr/>
            </p:nvSpPr>
            <p:spPr>
              <a:xfrm>
                <a:off x="5969998" y="38580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884446F-9622-4DC9-98EE-726A8D07BCC9}"/>
                  </a:ext>
                </a:extLst>
              </p:cNvPr>
              <p:cNvSpPr/>
              <p:nvPr/>
            </p:nvSpPr>
            <p:spPr>
              <a:xfrm>
                <a:off x="5969998" y="4302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BFF5475-8F35-4648-A7A5-1D63C9D82288}"/>
                </a:ext>
              </a:extLst>
            </p:cNvPr>
            <p:cNvSpPr/>
            <p:nvPr/>
          </p:nvSpPr>
          <p:spPr>
            <a:xfrm>
              <a:off x="3136216" y="6668683"/>
              <a:ext cx="5919563" cy="45719"/>
            </a:xfrm>
            <a:prstGeom prst="rect">
              <a:avLst/>
            </a:prstGeom>
            <a:solidFill>
              <a:srgbClr val="4E5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F9C25C5-C275-4B56-998E-504D0BBD5DB4}"/>
              </a:ext>
            </a:extLst>
          </p:cNvPr>
          <p:cNvSpPr/>
          <p:nvPr/>
        </p:nvSpPr>
        <p:spPr>
          <a:xfrm rot="10800000">
            <a:off x="7941571" y="1800603"/>
            <a:ext cx="205185" cy="2051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587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40FA3B-7C52-498A-B900-FD382416DB9A}"/>
              </a:ext>
            </a:extLst>
          </p:cNvPr>
          <p:cNvSpPr/>
          <p:nvPr/>
        </p:nvSpPr>
        <p:spPr>
          <a:xfrm>
            <a:off x="4830536" y="4038066"/>
            <a:ext cx="2521142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/>
              <a:t>＇</a:t>
            </a:r>
            <a:r>
              <a:rPr lang="ko-KR" altLang="en-US" sz="1500" b="1" dirty="0"/>
              <a:t>뷰티 어플리케이션</a:t>
            </a:r>
            <a:r>
              <a:rPr lang="en-US" altLang="ko-KR" sz="1500" b="1" dirty="0"/>
              <a:t>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4A44A9-7B82-4605-93F1-001F0731031C}"/>
              </a:ext>
            </a:extLst>
          </p:cNvPr>
          <p:cNvSpPr/>
          <p:nvPr/>
        </p:nvSpPr>
        <p:spPr>
          <a:xfrm>
            <a:off x="1104370" y="4034402"/>
            <a:ext cx="3016800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+mn-ea"/>
              </a:rPr>
              <a:t>‘</a:t>
            </a:r>
            <a:r>
              <a:rPr lang="ko-KR" altLang="en-US" sz="1500" b="1" dirty="0">
                <a:latin typeface="+mn-ea"/>
              </a:rPr>
              <a:t>피부 진단 기기</a:t>
            </a:r>
            <a:r>
              <a:rPr lang="en-US" altLang="ko-KR" sz="1500" b="1" dirty="0">
                <a:latin typeface="+mn-ea"/>
              </a:rPr>
              <a:t>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9018E4-2FC8-479C-ACA0-23BA7AE04335}"/>
              </a:ext>
            </a:extLst>
          </p:cNvPr>
          <p:cNvSpPr/>
          <p:nvPr/>
        </p:nvSpPr>
        <p:spPr>
          <a:xfrm>
            <a:off x="8199490" y="4038066"/>
            <a:ext cx="3177673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/>
              <a:t>‘</a:t>
            </a:r>
            <a:r>
              <a:rPr lang="ko-KR" altLang="en-US" sz="1500" b="1" dirty="0"/>
              <a:t>화장품 메이커 기기</a:t>
            </a:r>
            <a:r>
              <a:rPr lang="en-US" altLang="ko-KR" sz="1500" b="1" dirty="0"/>
              <a:t>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C59206-077C-45A3-81FA-A8F33E4D7ABF}"/>
              </a:ext>
            </a:extLst>
          </p:cNvPr>
          <p:cNvSpPr/>
          <p:nvPr/>
        </p:nvSpPr>
        <p:spPr>
          <a:xfrm>
            <a:off x="495519" y="336488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E5D70"/>
                </a:solidFill>
              </a:rPr>
              <a:t>1. </a:t>
            </a:r>
            <a:r>
              <a:rPr lang="ko-KR" altLang="en-US" sz="2400" b="1" kern="0" dirty="0">
                <a:solidFill>
                  <a:srgbClr val="4E5D70"/>
                </a:solidFill>
              </a:rPr>
              <a:t>개발 목적</a:t>
            </a:r>
            <a:endParaRPr lang="en-US" altLang="ko-KR" sz="700" b="1" kern="0" dirty="0">
              <a:solidFill>
                <a:srgbClr val="4E5D70"/>
              </a:solidFill>
            </a:endParaRPr>
          </a:p>
        </p:txBody>
      </p:sp>
      <p:sp>
        <p:nvSpPr>
          <p:cNvPr id="20" name="모서리가 둥근 직사각형 8">
            <a:extLst>
              <a:ext uri="{FF2B5EF4-FFF2-40B4-BE49-F238E27FC236}">
                <a16:creationId xmlns:a16="http://schemas.microsoft.com/office/drawing/2014/main" id="{609CA128-2ECA-4106-8617-9E697D7E4122}"/>
              </a:ext>
            </a:extLst>
          </p:cNvPr>
          <p:cNvSpPr/>
          <p:nvPr/>
        </p:nvSpPr>
        <p:spPr>
          <a:xfrm rot="5400000">
            <a:off x="4135417" y="2228961"/>
            <a:ext cx="162000" cy="900000"/>
          </a:xfrm>
          <a:prstGeom prst="roundRect">
            <a:avLst>
              <a:gd name="adj" fmla="val 50000"/>
            </a:avLst>
          </a:prstGeom>
          <a:solidFill>
            <a:srgbClr val="4E5D7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E5D70"/>
              </a:solidFill>
            </a:endParaRPr>
          </a:p>
        </p:txBody>
      </p:sp>
      <p:sp>
        <p:nvSpPr>
          <p:cNvPr id="21" name="모서리가 둥근 직사각형 8">
            <a:extLst>
              <a:ext uri="{FF2B5EF4-FFF2-40B4-BE49-F238E27FC236}">
                <a16:creationId xmlns:a16="http://schemas.microsoft.com/office/drawing/2014/main" id="{1B2C82ED-C7BE-49A8-A7B9-69CB1C1CAAA2}"/>
              </a:ext>
            </a:extLst>
          </p:cNvPr>
          <p:cNvSpPr/>
          <p:nvPr/>
        </p:nvSpPr>
        <p:spPr>
          <a:xfrm rot="10800000">
            <a:off x="4135417" y="2234369"/>
            <a:ext cx="162000" cy="900000"/>
          </a:xfrm>
          <a:prstGeom prst="roundRect">
            <a:avLst>
              <a:gd name="adj" fmla="val 50000"/>
            </a:avLst>
          </a:prstGeom>
          <a:solidFill>
            <a:srgbClr val="4E5D7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E5D7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A4368E-3A98-4EBE-BEAC-AE5F334F0135}"/>
              </a:ext>
            </a:extLst>
          </p:cNvPr>
          <p:cNvGrpSpPr/>
          <p:nvPr/>
        </p:nvGrpSpPr>
        <p:grpSpPr>
          <a:xfrm>
            <a:off x="7515030" y="2234369"/>
            <a:ext cx="900000" cy="900000"/>
            <a:chOff x="7722122" y="1711538"/>
            <a:chExt cx="900000" cy="900000"/>
          </a:xfrm>
        </p:grpSpPr>
        <p:sp>
          <p:nvSpPr>
            <p:cNvPr id="22" name="모서리가 둥근 직사각형 8">
              <a:extLst>
                <a:ext uri="{FF2B5EF4-FFF2-40B4-BE49-F238E27FC236}">
                  <a16:creationId xmlns:a16="http://schemas.microsoft.com/office/drawing/2014/main" id="{4B04E516-29C1-4F91-B2D7-5C2E8E91D2E9}"/>
                </a:ext>
              </a:extLst>
            </p:cNvPr>
            <p:cNvSpPr/>
            <p:nvPr/>
          </p:nvSpPr>
          <p:spPr>
            <a:xfrm rot="5400000">
              <a:off x="8091122" y="1706130"/>
              <a:ext cx="162000" cy="900000"/>
            </a:xfrm>
            <a:prstGeom prst="roundRect">
              <a:avLst>
                <a:gd name="adj" fmla="val 50000"/>
              </a:avLst>
            </a:prstGeom>
            <a:solidFill>
              <a:srgbClr val="4E5D7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E5D70"/>
                </a:solidFill>
              </a:endParaRPr>
            </a:p>
          </p:txBody>
        </p:sp>
        <p:sp>
          <p:nvSpPr>
            <p:cNvPr id="28" name="모서리가 둥근 직사각형 8">
              <a:extLst>
                <a:ext uri="{FF2B5EF4-FFF2-40B4-BE49-F238E27FC236}">
                  <a16:creationId xmlns:a16="http://schemas.microsoft.com/office/drawing/2014/main" id="{982903B9-5B4C-4C25-8EA7-61B393F66220}"/>
                </a:ext>
              </a:extLst>
            </p:cNvPr>
            <p:cNvSpPr/>
            <p:nvPr/>
          </p:nvSpPr>
          <p:spPr>
            <a:xfrm rot="10800000">
              <a:off x="8091122" y="1711538"/>
              <a:ext cx="162000" cy="900000"/>
            </a:xfrm>
            <a:prstGeom prst="roundRect">
              <a:avLst>
                <a:gd name="adj" fmla="val 50000"/>
              </a:avLst>
            </a:prstGeom>
            <a:solidFill>
              <a:srgbClr val="4E5D7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E5D70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85422C-6681-4E3F-B285-793582BF9FEE}"/>
              </a:ext>
            </a:extLst>
          </p:cNvPr>
          <p:cNvSpPr/>
          <p:nvPr/>
        </p:nvSpPr>
        <p:spPr>
          <a:xfrm>
            <a:off x="995200" y="1032933"/>
            <a:ext cx="10231600" cy="3584634"/>
          </a:xfrm>
          <a:prstGeom prst="rect">
            <a:avLst/>
          </a:prstGeom>
          <a:noFill/>
          <a:ln w="19050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14E403B-88E3-454C-A6AE-BFFEA7C12B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3" r="3564" b="4073"/>
          <a:stretch/>
        </p:blipFill>
        <p:spPr>
          <a:xfrm>
            <a:off x="8910749" y="1273938"/>
            <a:ext cx="1755157" cy="2678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3D139C4-82E5-2B42-B6FE-94EF8F156E25}"/>
              </a:ext>
            </a:extLst>
          </p:cNvPr>
          <p:cNvGrpSpPr/>
          <p:nvPr/>
        </p:nvGrpSpPr>
        <p:grpSpPr>
          <a:xfrm>
            <a:off x="632770" y="4951016"/>
            <a:ext cx="10376955" cy="1120037"/>
            <a:chOff x="632770" y="4951016"/>
            <a:chExt cx="10376955" cy="112003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1F1A0F5-2308-4D1E-B254-D2B02317D29D}"/>
                </a:ext>
              </a:extLst>
            </p:cNvPr>
            <p:cNvGrpSpPr/>
            <p:nvPr/>
          </p:nvGrpSpPr>
          <p:grpSpPr>
            <a:xfrm>
              <a:off x="632770" y="4951016"/>
              <a:ext cx="2065990" cy="1030349"/>
              <a:chOff x="1040356" y="4953306"/>
              <a:chExt cx="2065990" cy="1030349"/>
            </a:xfrm>
          </p:grpSpPr>
          <p:sp>
            <p:nvSpPr>
              <p:cNvPr id="12" name="모서리가 둥근 직사각형 18">
                <a:extLst>
                  <a:ext uri="{FF2B5EF4-FFF2-40B4-BE49-F238E27FC236}">
                    <a16:creationId xmlns:a16="http://schemas.microsoft.com/office/drawing/2014/main" id="{560C979C-701A-46CE-BF6A-6B057662C221}"/>
                  </a:ext>
                </a:extLst>
              </p:cNvPr>
              <p:cNvSpPr/>
              <p:nvPr/>
            </p:nvSpPr>
            <p:spPr>
              <a:xfrm rot="2731289">
                <a:off x="2512346" y="5389655"/>
                <a:ext cx="288000" cy="900000"/>
              </a:xfrm>
              <a:prstGeom prst="roundRect">
                <a:avLst>
                  <a:gd name="adj" fmla="val 50000"/>
                </a:avLst>
              </a:prstGeom>
              <a:solidFill>
                <a:srgbClr val="838D9B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4E5D70"/>
                  </a:solidFill>
                </a:endParaRPr>
              </a:p>
              <a:p>
                <a:pPr algn="ctr"/>
                <a:endParaRPr lang="ko-KR" altLang="en-US" dirty="0">
                  <a:solidFill>
                    <a:srgbClr val="4E5D70"/>
                  </a:solidFill>
                </a:endParaRPr>
              </a:p>
            </p:txBody>
          </p:sp>
          <p:sp>
            <p:nvSpPr>
              <p:cNvPr id="29" name="모서리가 둥근 직사각형 17">
                <a:extLst>
                  <a:ext uri="{FF2B5EF4-FFF2-40B4-BE49-F238E27FC236}">
                    <a16:creationId xmlns:a16="http://schemas.microsoft.com/office/drawing/2014/main" id="{739BDCF1-A9E9-4325-9141-605B1228C8C0}"/>
                  </a:ext>
                </a:extLst>
              </p:cNvPr>
              <p:cNvSpPr/>
              <p:nvPr/>
            </p:nvSpPr>
            <p:spPr>
              <a:xfrm rot="5400000">
                <a:off x="1886356" y="4634621"/>
                <a:ext cx="288000" cy="1980000"/>
              </a:xfrm>
              <a:prstGeom prst="roundRect">
                <a:avLst>
                  <a:gd name="adj" fmla="val 50000"/>
                </a:avLst>
              </a:prstGeom>
              <a:solidFill>
                <a:srgbClr val="838D9B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E5D70"/>
                  </a:solidFill>
                </a:endParaRPr>
              </a:p>
            </p:txBody>
          </p:sp>
          <p:sp>
            <p:nvSpPr>
              <p:cNvPr id="30" name="모서리가 둥근 직사각형 19">
                <a:extLst>
                  <a:ext uri="{FF2B5EF4-FFF2-40B4-BE49-F238E27FC236}">
                    <a16:creationId xmlns:a16="http://schemas.microsoft.com/office/drawing/2014/main" id="{B316BCAC-F26A-47B4-B1E7-1402CF27426B}"/>
                  </a:ext>
                </a:extLst>
              </p:cNvPr>
              <p:cNvSpPr/>
              <p:nvPr/>
            </p:nvSpPr>
            <p:spPr>
              <a:xfrm rot="8214284">
                <a:off x="2523229" y="4953306"/>
                <a:ext cx="288000" cy="900000"/>
              </a:xfrm>
              <a:prstGeom prst="roundRect">
                <a:avLst>
                  <a:gd name="adj" fmla="val 50000"/>
                </a:avLst>
              </a:prstGeom>
              <a:solidFill>
                <a:srgbClr val="838D9B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E5D70"/>
                  </a:solidFill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926641D-8888-A542-8906-266A3A8D3EE0}"/>
                </a:ext>
              </a:extLst>
            </p:cNvPr>
            <p:cNvSpPr/>
            <p:nvPr/>
          </p:nvSpPr>
          <p:spPr>
            <a:xfrm>
              <a:off x="2779587" y="5147723"/>
              <a:ext cx="82301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i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‘</a:t>
              </a:r>
              <a:r>
                <a:rPr lang="ko-KR" altLang="en-US" sz="5400" b="1" i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스마트 뷰티 서비스 구축</a:t>
              </a:r>
              <a:r>
                <a:rPr lang="en-US" altLang="ko-KR" sz="5400" b="1" i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’</a:t>
              </a:r>
              <a:endParaRPr lang="ko-Kore-KR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1D6BF90-2FF1-48DE-A816-47124B0E5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3" t="21234" r="2707" b="18520"/>
          <a:stretch/>
        </p:blipFill>
        <p:spPr>
          <a:xfrm rot="5400000">
            <a:off x="4866793" y="1939051"/>
            <a:ext cx="2448628" cy="1246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E4B15AF-31EF-401F-B91C-754EE73D9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88" t="4209" r="33364" b="3896"/>
          <a:stretch/>
        </p:blipFill>
        <p:spPr>
          <a:xfrm rot="7892110">
            <a:off x="2055340" y="1648681"/>
            <a:ext cx="809279" cy="1968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923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56433FD-09E3-4E08-BFC0-E3CACB00E089}"/>
              </a:ext>
            </a:extLst>
          </p:cNvPr>
          <p:cNvSpPr/>
          <p:nvPr/>
        </p:nvSpPr>
        <p:spPr>
          <a:xfrm>
            <a:off x="632286" y="336973"/>
            <a:ext cx="5220904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4E5D70"/>
                </a:solidFill>
              </a:rPr>
              <a:t>PPT PRESEN</a:t>
            </a:r>
            <a:r>
              <a:rPr lang="en-US" altLang="ko-KR" sz="2400" b="1" i="1" kern="0" dirty="0">
                <a:solidFill>
                  <a:prstClr val="white">
                    <a:lumMod val="75000"/>
                  </a:prstClr>
                </a:solidFill>
              </a:rPr>
              <a:t>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4E5D70"/>
                </a:solidFill>
              </a:rPr>
              <a:t>Enjoy your stylish business and campus life with BIZCAM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311A712-5380-4605-B440-330137BD07CC}"/>
              </a:ext>
            </a:extLst>
          </p:cNvPr>
          <p:cNvGrpSpPr/>
          <p:nvPr/>
        </p:nvGrpSpPr>
        <p:grpSpPr>
          <a:xfrm>
            <a:off x="196787" y="166456"/>
            <a:ext cx="11798423" cy="6547946"/>
            <a:chOff x="196787" y="166456"/>
            <a:chExt cx="11798423" cy="654794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AD6DE2-9AED-4B7B-9228-489DB6ED81A0}"/>
                </a:ext>
              </a:extLst>
            </p:cNvPr>
            <p:cNvSpPr/>
            <p:nvPr/>
          </p:nvSpPr>
          <p:spPr>
            <a:xfrm>
              <a:off x="196787" y="166456"/>
              <a:ext cx="11798423" cy="6525087"/>
            </a:xfrm>
            <a:prstGeom prst="roundRect">
              <a:avLst>
                <a:gd name="adj" fmla="val 2109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698500" dir="5400000" sx="90000" sy="90000" algn="t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6EA689E-1860-484B-BF36-1775FFD31D02}"/>
                </a:ext>
              </a:extLst>
            </p:cNvPr>
            <p:cNvGrpSpPr/>
            <p:nvPr/>
          </p:nvGrpSpPr>
          <p:grpSpPr>
            <a:xfrm>
              <a:off x="5969998" y="341353"/>
              <a:ext cx="252000" cy="106900"/>
              <a:chOff x="5969998" y="341353"/>
              <a:chExt cx="252000" cy="10690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31CA71C-9C3C-4F2D-9148-00435318BD1D}"/>
                  </a:ext>
                </a:extLst>
              </p:cNvPr>
              <p:cNvSpPr/>
              <p:nvPr/>
            </p:nvSpPr>
            <p:spPr>
              <a:xfrm>
                <a:off x="5969998" y="3413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11A1CD4-828C-4D03-9877-2FEDBA553BD2}"/>
                  </a:ext>
                </a:extLst>
              </p:cNvPr>
              <p:cNvSpPr/>
              <p:nvPr/>
            </p:nvSpPr>
            <p:spPr>
              <a:xfrm>
                <a:off x="5969998" y="38580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884446F-9622-4DC9-98EE-726A8D07BCC9}"/>
                  </a:ext>
                </a:extLst>
              </p:cNvPr>
              <p:cNvSpPr/>
              <p:nvPr/>
            </p:nvSpPr>
            <p:spPr>
              <a:xfrm>
                <a:off x="5969998" y="4302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BFF5475-8F35-4648-A7A5-1D63C9D82288}"/>
                </a:ext>
              </a:extLst>
            </p:cNvPr>
            <p:cNvSpPr/>
            <p:nvPr/>
          </p:nvSpPr>
          <p:spPr>
            <a:xfrm>
              <a:off x="3136216" y="6668683"/>
              <a:ext cx="5919563" cy="45719"/>
            </a:xfrm>
            <a:prstGeom prst="rect">
              <a:avLst/>
            </a:prstGeom>
            <a:solidFill>
              <a:srgbClr val="4E5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F9C25C5-C275-4B56-998E-504D0BBD5DB4}"/>
              </a:ext>
            </a:extLst>
          </p:cNvPr>
          <p:cNvSpPr/>
          <p:nvPr/>
        </p:nvSpPr>
        <p:spPr>
          <a:xfrm rot="10800000">
            <a:off x="7941571" y="1800603"/>
            <a:ext cx="205185" cy="2051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587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E043357-024C-4B65-BA62-DFDB2FB8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03" y="1263235"/>
            <a:ext cx="6835789" cy="511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9AA225-CDE1-4D87-9180-4E033ABEC2B6}"/>
              </a:ext>
            </a:extLst>
          </p:cNvPr>
          <p:cNvSpPr/>
          <p:nvPr/>
        </p:nvSpPr>
        <p:spPr>
          <a:xfrm>
            <a:off x="495519" y="336488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E5D70"/>
                </a:solidFill>
              </a:rPr>
              <a:t>2. </a:t>
            </a:r>
            <a:r>
              <a:rPr lang="ko-KR" altLang="en-US" sz="2400" b="1" kern="0" dirty="0">
                <a:solidFill>
                  <a:srgbClr val="4E5D70"/>
                </a:solidFill>
              </a:rPr>
              <a:t>시스템 흐름도</a:t>
            </a:r>
            <a:endParaRPr lang="en-US" altLang="ko-KR" sz="700" b="1" kern="0" dirty="0">
              <a:solidFill>
                <a:srgbClr val="4E5D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61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F9C25C5-C275-4B56-998E-504D0BBD5DB4}"/>
              </a:ext>
            </a:extLst>
          </p:cNvPr>
          <p:cNvSpPr/>
          <p:nvPr/>
        </p:nvSpPr>
        <p:spPr>
          <a:xfrm rot="10800000">
            <a:off x="7941571" y="1800603"/>
            <a:ext cx="205185" cy="2051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587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0B4FC4-F093-4B59-B24A-E9AEAE7605EE}"/>
              </a:ext>
            </a:extLst>
          </p:cNvPr>
          <p:cNvSpPr/>
          <p:nvPr/>
        </p:nvSpPr>
        <p:spPr>
          <a:xfrm>
            <a:off x="495519" y="336488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E5D70"/>
                </a:solidFill>
              </a:rPr>
              <a:t>2. </a:t>
            </a:r>
            <a:r>
              <a:rPr lang="ko-KR" altLang="en-US" sz="2400" b="1" kern="0" dirty="0">
                <a:solidFill>
                  <a:srgbClr val="4E5D70"/>
                </a:solidFill>
              </a:rPr>
              <a:t>피부 진단 기기</a:t>
            </a:r>
            <a:endParaRPr lang="en-US" altLang="ko-KR" sz="700" b="1" kern="0" dirty="0">
              <a:solidFill>
                <a:srgbClr val="4E5D7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6F63A8-D369-4CB2-8E7D-E85F3A838C56}"/>
              </a:ext>
            </a:extLst>
          </p:cNvPr>
          <p:cNvSpPr/>
          <p:nvPr/>
        </p:nvSpPr>
        <p:spPr>
          <a:xfrm>
            <a:off x="6475579" y="0"/>
            <a:ext cx="5716420" cy="6858000"/>
          </a:xfrm>
          <a:prstGeom prst="rect">
            <a:avLst/>
          </a:prstGeom>
          <a:solidFill>
            <a:srgbClr val="4E5D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C1B301-BBED-0844-A4C3-E472DBFEA129}"/>
              </a:ext>
            </a:extLst>
          </p:cNvPr>
          <p:cNvSpPr txBox="1"/>
          <p:nvPr/>
        </p:nvSpPr>
        <p:spPr>
          <a:xfrm>
            <a:off x="6475579" y="1671077"/>
            <a:ext cx="5856051" cy="3307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│피부 영상 촬영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  </a:t>
            </a:r>
            <a:r>
              <a:rPr lang="ko-KR" altLang="en-US" sz="1600" dirty="0" err="1">
                <a:solidFill>
                  <a:schemeClr val="bg1"/>
                </a:solidFill>
              </a:rPr>
              <a:t>라즈베리파이</a:t>
            </a:r>
            <a:r>
              <a:rPr lang="ko-KR" altLang="en-US" sz="1600" dirty="0">
                <a:solidFill>
                  <a:schemeClr val="bg1"/>
                </a:solidFill>
              </a:rPr>
              <a:t> 카메라를 연결하여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피부 이미지를 촬영하고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  </a:t>
            </a:r>
            <a:r>
              <a:rPr lang="en-US" altLang="ko-KR" sz="1600" dirty="0">
                <a:solidFill>
                  <a:schemeClr val="bg1"/>
                </a:solidFill>
              </a:rPr>
              <a:t>Open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CV</a:t>
            </a:r>
            <a:r>
              <a:rPr lang="ko-KR" altLang="en-US" sz="1600" dirty="0">
                <a:solidFill>
                  <a:schemeClr val="bg1"/>
                </a:solidFill>
              </a:rPr>
              <a:t>를 활용해 여드름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잡티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주름을 분석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│피부 유수분 수치 측정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  유수분 센서로부터 들어오는 아날로그 신호를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 </a:t>
            </a:r>
            <a:r>
              <a:rPr lang="ko-KR" altLang="en-US" sz="1600" dirty="0">
                <a:solidFill>
                  <a:schemeClr val="bg1"/>
                </a:solidFill>
              </a:rPr>
              <a:t>디지털 신호로 변환하여 유∙수분 값 측정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36798A-31D9-4DB3-8F01-EEF185010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6" t="4880" r="33549" b="4073"/>
          <a:stretch/>
        </p:blipFill>
        <p:spPr>
          <a:xfrm rot="5400000">
            <a:off x="2786497" y="210872"/>
            <a:ext cx="1173145" cy="3341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54D671-C8C3-4369-856D-9FBA4CE62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61" t="21375" r="35384" b="22751"/>
          <a:stretch/>
        </p:blipFill>
        <p:spPr>
          <a:xfrm>
            <a:off x="251710" y="2808158"/>
            <a:ext cx="4993272" cy="4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4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56433FD-09E3-4E08-BFC0-E3CACB00E089}"/>
              </a:ext>
            </a:extLst>
          </p:cNvPr>
          <p:cNvSpPr/>
          <p:nvPr/>
        </p:nvSpPr>
        <p:spPr>
          <a:xfrm>
            <a:off x="632286" y="336973"/>
            <a:ext cx="5220904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4E5D70"/>
                </a:solidFill>
              </a:rPr>
              <a:t>PPT PRESEN</a:t>
            </a:r>
            <a:r>
              <a:rPr lang="en-US" altLang="ko-KR" sz="2400" b="1" i="1" kern="0" dirty="0">
                <a:solidFill>
                  <a:prstClr val="white">
                    <a:lumMod val="75000"/>
                  </a:prstClr>
                </a:solidFill>
              </a:rPr>
              <a:t>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4E5D70"/>
                </a:solidFill>
              </a:rPr>
              <a:t>Enjoy your stylish business and campus life with BIZCAM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311A712-5380-4605-B440-330137BD07CC}"/>
              </a:ext>
            </a:extLst>
          </p:cNvPr>
          <p:cNvGrpSpPr/>
          <p:nvPr/>
        </p:nvGrpSpPr>
        <p:grpSpPr>
          <a:xfrm>
            <a:off x="196787" y="148409"/>
            <a:ext cx="11798423" cy="6547946"/>
            <a:chOff x="196787" y="166456"/>
            <a:chExt cx="11798423" cy="654794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AD6DE2-9AED-4B7B-9228-489DB6ED81A0}"/>
                </a:ext>
              </a:extLst>
            </p:cNvPr>
            <p:cNvSpPr/>
            <p:nvPr/>
          </p:nvSpPr>
          <p:spPr>
            <a:xfrm>
              <a:off x="196787" y="166456"/>
              <a:ext cx="11798423" cy="6525087"/>
            </a:xfrm>
            <a:prstGeom prst="roundRect">
              <a:avLst>
                <a:gd name="adj" fmla="val 2109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698500" dir="5400000" sx="90000" sy="90000" algn="t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6EA689E-1860-484B-BF36-1775FFD31D02}"/>
                </a:ext>
              </a:extLst>
            </p:cNvPr>
            <p:cNvGrpSpPr/>
            <p:nvPr/>
          </p:nvGrpSpPr>
          <p:grpSpPr>
            <a:xfrm>
              <a:off x="5969998" y="341353"/>
              <a:ext cx="252000" cy="106900"/>
              <a:chOff x="5969998" y="341353"/>
              <a:chExt cx="252000" cy="10690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31CA71C-9C3C-4F2D-9148-00435318BD1D}"/>
                  </a:ext>
                </a:extLst>
              </p:cNvPr>
              <p:cNvSpPr/>
              <p:nvPr/>
            </p:nvSpPr>
            <p:spPr>
              <a:xfrm>
                <a:off x="5969998" y="3413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11A1CD4-828C-4D03-9877-2FEDBA553BD2}"/>
                  </a:ext>
                </a:extLst>
              </p:cNvPr>
              <p:cNvSpPr/>
              <p:nvPr/>
            </p:nvSpPr>
            <p:spPr>
              <a:xfrm>
                <a:off x="5969998" y="38580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884446F-9622-4DC9-98EE-726A8D07BCC9}"/>
                  </a:ext>
                </a:extLst>
              </p:cNvPr>
              <p:cNvSpPr/>
              <p:nvPr/>
            </p:nvSpPr>
            <p:spPr>
              <a:xfrm>
                <a:off x="5969998" y="4302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BFF5475-8F35-4648-A7A5-1D63C9D82288}"/>
                </a:ext>
              </a:extLst>
            </p:cNvPr>
            <p:cNvSpPr/>
            <p:nvPr/>
          </p:nvSpPr>
          <p:spPr>
            <a:xfrm>
              <a:off x="3136216" y="6668683"/>
              <a:ext cx="5919563" cy="45719"/>
            </a:xfrm>
            <a:prstGeom prst="rect">
              <a:avLst/>
            </a:prstGeom>
            <a:solidFill>
              <a:srgbClr val="4E5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F9C25C5-C275-4B56-998E-504D0BBD5DB4}"/>
              </a:ext>
            </a:extLst>
          </p:cNvPr>
          <p:cNvSpPr/>
          <p:nvPr/>
        </p:nvSpPr>
        <p:spPr>
          <a:xfrm rot="10800000">
            <a:off x="7941571" y="1800603"/>
            <a:ext cx="205185" cy="2051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587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965291-4199-4E5D-A8F1-6A884F075259}"/>
              </a:ext>
            </a:extLst>
          </p:cNvPr>
          <p:cNvSpPr/>
          <p:nvPr/>
        </p:nvSpPr>
        <p:spPr>
          <a:xfrm>
            <a:off x="495519" y="336488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E5D70"/>
                </a:solidFill>
              </a:rPr>
              <a:t>2. </a:t>
            </a:r>
            <a:r>
              <a:rPr lang="ko-KR" altLang="en-US" sz="2400" b="1" kern="0" dirty="0">
                <a:solidFill>
                  <a:srgbClr val="4E5D70"/>
                </a:solidFill>
              </a:rPr>
              <a:t>어플리케이션</a:t>
            </a:r>
            <a:endParaRPr lang="en-US" altLang="ko-KR" sz="700" b="1" kern="0" dirty="0">
              <a:solidFill>
                <a:srgbClr val="4E5D7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D4490-87FC-4808-BF2C-5B73B680C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7" t="18683" r="8790" b="10114"/>
          <a:stretch/>
        </p:blipFill>
        <p:spPr>
          <a:xfrm>
            <a:off x="1493559" y="966757"/>
            <a:ext cx="9204881" cy="56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F9C25C5-C275-4B56-998E-504D0BBD5DB4}"/>
              </a:ext>
            </a:extLst>
          </p:cNvPr>
          <p:cNvSpPr/>
          <p:nvPr/>
        </p:nvSpPr>
        <p:spPr>
          <a:xfrm rot="10800000">
            <a:off x="7941571" y="1800603"/>
            <a:ext cx="205185" cy="2051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587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0B4FC4-F093-4B59-B24A-E9AEAE7605EE}"/>
              </a:ext>
            </a:extLst>
          </p:cNvPr>
          <p:cNvSpPr/>
          <p:nvPr/>
        </p:nvSpPr>
        <p:spPr>
          <a:xfrm>
            <a:off x="495519" y="336488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E5D70"/>
                </a:solidFill>
              </a:rPr>
              <a:t>2. </a:t>
            </a:r>
            <a:r>
              <a:rPr lang="ko-KR" altLang="en-US" sz="2400" b="1" kern="0" dirty="0">
                <a:solidFill>
                  <a:srgbClr val="4E5D70"/>
                </a:solidFill>
              </a:rPr>
              <a:t>어플리케이션</a:t>
            </a:r>
            <a:endParaRPr lang="en-US" altLang="ko-KR" sz="700" b="1" kern="0" dirty="0">
              <a:solidFill>
                <a:srgbClr val="4E5D7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6F63A8-D369-4CB2-8E7D-E85F3A838C56}"/>
              </a:ext>
            </a:extLst>
          </p:cNvPr>
          <p:cNvSpPr/>
          <p:nvPr/>
        </p:nvSpPr>
        <p:spPr>
          <a:xfrm>
            <a:off x="6095996" y="6485"/>
            <a:ext cx="6096003" cy="6858000"/>
          </a:xfrm>
          <a:prstGeom prst="rect">
            <a:avLst/>
          </a:prstGeom>
          <a:solidFill>
            <a:srgbClr val="4E5D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D2A407-CA6F-41BE-9473-3DC4A0DCD7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2" y="1105530"/>
            <a:ext cx="4084373" cy="4983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9AF956-C8D2-400E-B891-80FF0BA1E62A}"/>
              </a:ext>
            </a:extLst>
          </p:cNvPr>
          <p:cNvSpPr txBox="1"/>
          <p:nvPr/>
        </p:nvSpPr>
        <p:spPr>
          <a:xfrm>
            <a:off x="1459126" y="6423709"/>
            <a:ext cx="3150563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화장품 추천 배합 비율 알고리즘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B85B4E-801D-4B05-A89E-33C7B2959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82428"/>
              </p:ext>
            </p:extLst>
          </p:nvPr>
        </p:nvGraphicFramePr>
        <p:xfrm>
          <a:off x="6699091" y="1808978"/>
          <a:ext cx="5220904" cy="2911011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220904">
                  <a:extLst>
                    <a:ext uri="{9D8B030D-6E8A-4147-A177-3AD203B41FA5}">
                      <a16:colId xmlns:a16="http://schemas.microsoft.com/office/drawing/2014/main" val="1055763063"/>
                    </a:ext>
                  </a:extLst>
                </a:gridCol>
              </a:tblGrid>
              <a:tr h="400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맑은 고딕 Semilight" panose="020B0502040204020203" pitchFamily="50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81754"/>
                  </a:ext>
                </a:extLst>
              </a:tr>
              <a:tr h="836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사용자의 유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·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수분 데이터 및 여드름 수치 이용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870055"/>
                  </a:ext>
                </a:extLst>
              </a:tr>
              <a:tr h="836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천연재료 비율을 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단계로 세분화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31564"/>
                  </a:ext>
                </a:extLst>
              </a:tr>
              <a:tr h="836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사용자 수분에 따라 화장품 농도 조절 가능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49142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45589E-474F-4627-8333-F0A5996302A4}"/>
              </a:ext>
            </a:extLst>
          </p:cNvPr>
          <p:cNvSpPr/>
          <p:nvPr/>
        </p:nvSpPr>
        <p:spPr>
          <a:xfrm>
            <a:off x="7350668" y="1105530"/>
            <a:ext cx="522090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bg1"/>
                </a:solidFill>
              </a:rPr>
              <a:t>‘</a:t>
            </a:r>
            <a:r>
              <a:rPr lang="ko-KR" altLang="en-US" sz="2000" b="1" kern="0" dirty="0">
                <a:solidFill>
                  <a:schemeClr val="bg1"/>
                </a:solidFill>
              </a:rPr>
              <a:t>화장품 추천 배합 비율 알고리즘</a:t>
            </a:r>
            <a:r>
              <a:rPr lang="en-US" altLang="ko-KR" sz="2000" b="1" kern="0" dirty="0">
                <a:solidFill>
                  <a:schemeClr val="bg1"/>
                </a:solidFill>
              </a:rPr>
              <a:t>’</a:t>
            </a:r>
            <a:endParaRPr lang="en-US" altLang="ko-KR" sz="600" kern="0" dirty="0">
              <a:solidFill>
                <a:schemeClr val="bg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9B40854-7184-42FE-8658-AE35DC19C9AC}"/>
              </a:ext>
            </a:extLst>
          </p:cNvPr>
          <p:cNvSpPr/>
          <p:nvPr/>
        </p:nvSpPr>
        <p:spPr>
          <a:xfrm>
            <a:off x="7583601" y="5462825"/>
            <a:ext cx="629517" cy="458922"/>
          </a:xfrm>
          <a:prstGeom prst="rightArrow">
            <a:avLst>
              <a:gd name="adj1" fmla="val 50000"/>
              <a:gd name="adj2" fmla="val 46376"/>
            </a:avLst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B2086-A392-4E77-8FBA-AF5856CFE154}"/>
              </a:ext>
            </a:extLst>
          </p:cNvPr>
          <p:cNvSpPr txBox="1"/>
          <p:nvPr/>
        </p:nvSpPr>
        <p:spPr>
          <a:xfrm>
            <a:off x="8310394" y="5492231"/>
            <a:ext cx="288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소비자 만족도 향상</a:t>
            </a:r>
          </a:p>
        </p:txBody>
      </p:sp>
    </p:spTree>
    <p:extLst>
      <p:ext uri="{BB962C8B-B14F-4D97-AF65-F5344CB8AC3E}">
        <p14:creationId xmlns:p14="http://schemas.microsoft.com/office/powerpoint/2010/main" val="37180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56433FD-09E3-4E08-BFC0-E3CACB00E089}"/>
              </a:ext>
            </a:extLst>
          </p:cNvPr>
          <p:cNvSpPr/>
          <p:nvPr/>
        </p:nvSpPr>
        <p:spPr>
          <a:xfrm>
            <a:off x="632286" y="336973"/>
            <a:ext cx="5220904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4E5D70"/>
                </a:solidFill>
              </a:rPr>
              <a:t>PPT PRESEN</a:t>
            </a:r>
            <a:r>
              <a:rPr lang="en-US" altLang="ko-KR" sz="2400" b="1" i="1" kern="0" dirty="0">
                <a:solidFill>
                  <a:prstClr val="white">
                    <a:lumMod val="75000"/>
                  </a:prstClr>
                </a:solidFill>
              </a:rPr>
              <a:t>TATION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4E5D70"/>
                </a:solidFill>
              </a:rPr>
              <a:t>Enjoy your stylish business and campus life with BIZCAM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311A712-5380-4605-B440-330137BD07CC}"/>
              </a:ext>
            </a:extLst>
          </p:cNvPr>
          <p:cNvGrpSpPr/>
          <p:nvPr/>
        </p:nvGrpSpPr>
        <p:grpSpPr>
          <a:xfrm>
            <a:off x="196787" y="153486"/>
            <a:ext cx="11798423" cy="6547946"/>
            <a:chOff x="196787" y="166456"/>
            <a:chExt cx="11798423" cy="654794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AD6DE2-9AED-4B7B-9228-489DB6ED81A0}"/>
                </a:ext>
              </a:extLst>
            </p:cNvPr>
            <p:cNvSpPr/>
            <p:nvPr/>
          </p:nvSpPr>
          <p:spPr>
            <a:xfrm>
              <a:off x="196787" y="166456"/>
              <a:ext cx="11798423" cy="6525087"/>
            </a:xfrm>
            <a:prstGeom prst="roundRect">
              <a:avLst>
                <a:gd name="adj" fmla="val 2109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698500" dir="5400000" sx="90000" sy="90000" algn="t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6EA689E-1860-484B-BF36-1775FFD31D02}"/>
                </a:ext>
              </a:extLst>
            </p:cNvPr>
            <p:cNvGrpSpPr/>
            <p:nvPr/>
          </p:nvGrpSpPr>
          <p:grpSpPr>
            <a:xfrm>
              <a:off x="5969998" y="341353"/>
              <a:ext cx="252000" cy="106900"/>
              <a:chOff x="5969998" y="341353"/>
              <a:chExt cx="252000" cy="10690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31CA71C-9C3C-4F2D-9148-00435318BD1D}"/>
                  </a:ext>
                </a:extLst>
              </p:cNvPr>
              <p:cNvSpPr/>
              <p:nvPr/>
            </p:nvSpPr>
            <p:spPr>
              <a:xfrm>
                <a:off x="5969998" y="3413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11A1CD4-828C-4D03-9877-2FEDBA553BD2}"/>
                  </a:ext>
                </a:extLst>
              </p:cNvPr>
              <p:cNvSpPr/>
              <p:nvPr/>
            </p:nvSpPr>
            <p:spPr>
              <a:xfrm>
                <a:off x="5969998" y="38580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884446F-9622-4DC9-98EE-726A8D07BCC9}"/>
                  </a:ext>
                </a:extLst>
              </p:cNvPr>
              <p:cNvSpPr/>
              <p:nvPr/>
            </p:nvSpPr>
            <p:spPr>
              <a:xfrm>
                <a:off x="5969998" y="430253"/>
                <a:ext cx="252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BFF5475-8F35-4648-A7A5-1D63C9D82288}"/>
                </a:ext>
              </a:extLst>
            </p:cNvPr>
            <p:cNvSpPr/>
            <p:nvPr/>
          </p:nvSpPr>
          <p:spPr>
            <a:xfrm>
              <a:off x="3136216" y="6668683"/>
              <a:ext cx="5919563" cy="45719"/>
            </a:xfrm>
            <a:prstGeom prst="rect">
              <a:avLst/>
            </a:prstGeom>
            <a:solidFill>
              <a:srgbClr val="4E5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F9C25C5-C275-4B56-998E-504D0BBD5DB4}"/>
              </a:ext>
            </a:extLst>
          </p:cNvPr>
          <p:cNvSpPr/>
          <p:nvPr/>
        </p:nvSpPr>
        <p:spPr>
          <a:xfrm rot="10800000">
            <a:off x="7941571" y="1800603"/>
            <a:ext cx="205185" cy="2051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5871"/>
              </a:solidFill>
            </a:endParaRPr>
          </a:p>
        </p:txBody>
      </p:sp>
      <p:graphicFrame>
        <p:nvGraphicFramePr>
          <p:cNvPr id="12" name="표 17">
            <a:extLst>
              <a:ext uri="{FF2B5EF4-FFF2-40B4-BE49-F238E27FC236}">
                <a16:creationId xmlns:a16="http://schemas.microsoft.com/office/drawing/2014/main" id="{525370F1-4B92-4E8B-AEC4-C5EB5C8F2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458574"/>
              </p:ext>
            </p:extLst>
          </p:nvPr>
        </p:nvGraphicFramePr>
        <p:xfrm>
          <a:off x="937690" y="2170408"/>
          <a:ext cx="4397051" cy="1258592"/>
        </p:xfrm>
        <a:graphic>
          <a:graphicData uri="http://schemas.openxmlformats.org/drawingml/2006/table">
            <a:tbl>
              <a:tblPr firstRow="1" bandRow="1"/>
              <a:tblGrid>
                <a:gridCol w="1022381">
                  <a:extLst>
                    <a:ext uri="{9D8B030D-6E8A-4147-A177-3AD203B41FA5}">
                      <a16:colId xmlns:a16="http://schemas.microsoft.com/office/drawing/2014/main" val="2700754032"/>
                    </a:ext>
                  </a:extLst>
                </a:gridCol>
                <a:gridCol w="3374670">
                  <a:extLst>
                    <a:ext uri="{9D8B030D-6E8A-4147-A177-3AD203B41FA5}">
                      <a16:colId xmlns:a16="http://schemas.microsoft.com/office/drawing/2014/main" val="4115771201"/>
                    </a:ext>
                  </a:extLst>
                </a:gridCol>
              </a:tblGrid>
              <a:tr h="45666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1" dirty="0">
                          <a:latin typeface="+mn-lt"/>
                          <a:ea typeface="-윤고딕330" panose="02030504000101010101" pitchFamily="18" charset="-127"/>
                        </a:rPr>
                        <a:t>수분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>
                          <a:latin typeface="+mn-lt"/>
                          <a:ea typeface="-윤고딕320" panose="02030504000101010101" pitchFamily="18" charset="-127"/>
                        </a:rPr>
                        <a:t>알로에</a:t>
                      </a:r>
                      <a:r>
                        <a:rPr lang="en-US" altLang="ko-KR" sz="1600" dirty="0">
                          <a:latin typeface="+mn-lt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+mn-lt"/>
                          <a:ea typeface="-윤고딕320" panose="02030504000101010101" pitchFamily="18" charset="-127"/>
                        </a:rPr>
                        <a:t>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735310"/>
                  </a:ext>
                </a:extLst>
              </a:tr>
              <a:tr h="45666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1" dirty="0">
                          <a:latin typeface="+mn-lt"/>
                          <a:ea typeface="-윤고딕330" panose="02030504000101010101" pitchFamily="18" charset="-127"/>
                        </a:rPr>
                        <a:t>유분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>
                          <a:latin typeface="+mn-lt"/>
                          <a:ea typeface="-윤고딕320" panose="02030504000101010101" pitchFamily="18" charset="-127"/>
                        </a:rPr>
                        <a:t>달팽이</a:t>
                      </a:r>
                      <a:r>
                        <a:rPr lang="en-US" altLang="ko-KR" sz="1600" dirty="0">
                          <a:latin typeface="+mn-lt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+mn-lt"/>
                          <a:ea typeface="-윤고딕320" panose="02030504000101010101" pitchFamily="18" charset="-127"/>
                        </a:rPr>
                        <a:t>유자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173342"/>
                  </a:ext>
                </a:extLst>
              </a:tr>
              <a:tr h="34525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1" dirty="0">
                          <a:latin typeface="+mn-lt"/>
                          <a:ea typeface="-윤고딕330" panose="02030504000101010101" pitchFamily="18" charset="-127"/>
                        </a:rPr>
                        <a:t>여드름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 err="1">
                          <a:latin typeface="+mn-lt"/>
                          <a:ea typeface="-윤고딕320" panose="02030504000101010101" pitchFamily="18" charset="-127"/>
                        </a:rPr>
                        <a:t>병풀</a:t>
                      </a:r>
                      <a:r>
                        <a:rPr lang="en-US" altLang="ko-KR" sz="1600" dirty="0">
                          <a:latin typeface="+mn-lt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+mn-lt"/>
                          <a:ea typeface="-윤고딕320" panose="02030504000101010101" pitchFamily="18" charset="-127"/>
                        </a:rPr>
                        <a:t>백차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769267"/>
                  </a:ext>
                </a:extLst>
              </a:tr>
            </a:tbl>
          </a:graphicData>
        </a:graphic>
      </p:graphicFrame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2D7BD65-035A-47DE-8032-0160CF25339D}"/>
              </a:ext>
            </a:extLst>
          </p:cNvPr>
          <p:cNvSpPr/>
          <p:nvPr/>
        </p:nvSpPr>
        <p:spPr>
          <a:xfrm>
            <a:off x="937690" y="4047042"/>
            <a:ext cx="760970" cy="538480"/>
          </a:xfrm>
          <a:prstGeom prst="rightArrow">
            <a:avLst/>
          </a:prstGeom>
          <a:solidFill>
            <a:srgbClr val="6B78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5CA08-06A9-4FFE-80F5-442402FB5864}"/>
              </a:ext>
            </a:extLst>
          </p:cNvPr>
          <p:cNvSpPr txBox="1"/>
          <p:nvPr/>
        </p:nvSpPr>
        <p:spPr>
          <a:xfrm>
            <a:off x="1795799" y="4120715"/>
            <a:ext cx="38437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7AB8B1"/>
                </a:solidFill>
              </a:rPr>
              <a:t>‘</a:t>
            </a:r>
            <a:r>
              <a:rPr lang="ko-KR" altLang="en-US" sz="2000" b="1" i="1" dirty="0">
                <a:solidFill>
                  <a:srgbClr val="7AB8B1"/>
                </a:solidFill>
              </a:rPr>
              <a:t>천연재료 효능</a:t>
            </a:r>
            <a:r>
              <a:rPr lang="en-US" altLang="ko-KR" sz="2000" b="1" i="1" dirty="0">
                <a:solidFill>
                  <a:srgbClr val="7AB8B1"/>
                </a:solidFill>
              </a:rPr>
              <a:t>’ </a:t>
            </a:r>
            <a:r>
              <a:rPr lang="ko-KR" altLang="en-US" sz="2000" dirty="0"/>
              <a:t>기준으로 분류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31F99868-4B9A-4C7A-90AB-366ED4673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24187"/>
              </p:ext>
            </p:extLst>
          </p:nvPr>
        </p:nvGraphicFramePr>
        <p:xfrm>
          <a:off x="6857253" y="2223826"/>
          <a:ext cx="4397051" cy="1271048"/>
        </p:xfrm>
        <a:graphic>
          <a:graphicData uri="http://schemas.openxmlformats.org/drawingml/2006/table">
            <a:tbl>
              <a:tblPr firstRow="1" bandRow="1"/>
              <a:tblGrid>
                <a:gridCol w="1194948">
                  <a:extLst>
                    <a:ext uri="{9D8B030D-6E8A-4147-A177-3AD203B41FA5}">
                      <a16:colId xmlns:a16="http://schemas.microsoft.com/office/drawing/2014/main" val="2700754032"/>
                    </a:ext>
                  </a:extLst>
                </a:gridCol>
                <a:gridCol w="3202103">
                  <a:extLst>
                    <a:ext uri="{9D8B030D-6E8A-4147-A177-3AD203B41FA5}">
                      <a16:colId xmlns:a16="http://schemas.microsoft.com/office/drawing/2014/main" val="4115771201"/>
                    </a:ext>
                  </a:extLst>
                </a:gridCol>
              </a:tblGrid>
              <a:tr h="4793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-윤고딕330" panose="02030504000101010101" pitchFamily="18" charset="-127"/>
                        </a:rPr>
                        <a:t>0~33%</a:t>
                      </a:r>
                      <a:endParaRPr lang="ko-KR" altLang="en-US" sz="1600" b="1" dirty="0">
                        <a:latin typeface="+mj-lt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-윤고딕320" panose="02030504000101010101" pitchFamily="18" charset="-127"/>
                        </a:rPr>
                        <a:t>피부상태 나쁨</a:t>
                      </a:r>
                      <a:r>
                        <a:rPr lang="en-US" altLang="ko-KR" sz="1600" dirty="0">
                          <a:latin typeface="+mj-lt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+mj-lt"/>
                          <a:ea typeface="-윤고딕320" panose="02030504000101010101" pitchFamily="18" charset="-127"/>
                        </a:rPr>
                        <a:t>배합률 </a:t>
                      </a:r>
                      <a:r>
                        <a:rPr lang="en-US" altLang="ko-KR" sz="1600" dirty="0">
                          <a:latin typeface="+mj-lt"/>
                          <a:ea typeface="-윤고딕320" panose="02030504000101010101" pitchFamily="18" charset="-127"/>
                        </a:rPr>
                        <a:t>60%)</a:t>
                      </a:r>
                      <a:endParaRPr lang="ko-KR" altLang="en-US" sz="1600" dirty="0">
                        <a:latin typeface="+mj-lt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735310"/>
                  </a:ext>
                </a:extLst>
              </a:tr>
              <a:tr h="4293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-윤고딕330" panose="02030504000101010101" pitchFamily="18" charset="-127"/>
                        </a:rPr>
                        <a:t>34~67%</a:t>
                      </a:r>
                      <a:endParaRPr lang="ko-KR" altLang="en-US" sz="1600" b="1" dirty="0">
                        <a:latin typeface="+mj-lt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-윤고딕320" panose="02030504000101010101" pitchFamily="18" charset="-127"/>
                        </a:rPr>
                        <a:t>피부상태 보통</a:t>
                      </a:r>
                      <a:r>
                        <a:rPr lang="en-US" altLang="ko-KR" sz="1600" dirty="0">
                          <a:latin typeface="+mj-lt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+mj-lt"/>
                          <a:ea typeface="-윤고딕320" panose="02030504000101010101" pitchFamily="18" charset="-127"/>
                        </a:rPr>
                        <a:t>배합률 </a:t>
                      </a:r>
                      <a:r>
                        <a:rPr lang="en-US" altLang="ko-KR" sz="1600" dirty="0">
                          <a:latin typeface="+mj-lt"/>
                          <a:ea typeface="-윤고딕320" panose="02030504000101010101" pitchFamily="18" charset="-127"/>
                        </a:rPr>
                        <a:t>30%)</a:t>
                      </a:r>
                      <a:endParaRPr lang="ko-KR" altLang="en-US" sz="1600" dirty="0">
                        <a:latin typeface="+mj-lt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173342"/>
                  </a:ext>
                </a:extLst>
              </a:tr>
              <a:tr h="3623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-윤고딕330" panose="02030504000101010101" pitchFamily="18" charset="-127"/>
                        </a:rPr>
                        <a:t>68~100%</a:t>
                      </a:r>
                      <a:endParaRPr lang="ko-KR" altLang="en-US" sz="1600" b="1" dirty="0">
                        <a:latin typeface="+mj-lt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나눔스퀘어라운드 Regular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-윤고딕320" panose="02030504000101010101" pitchFamily="18" charset="-127"/>
                        </a:rPr>
                        <a:t>피부상태 좋음</a:t>
                      </a:r>
                      <a:r>
                        <a:rPr lang="en-US" altLang="ko-KR" sz="1600" dirty="0">
                          <a:latin typeface="+mj-lt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+mj-lt"/>
                          <a:ea typeface="-윤고딕320" panose="02030504000101010101" pitchFamily="18" charset="-127"/>
                        </a:rPr>
                        <a:t>배합률 </a:t>
                      </a:r>
                      <a:r>
                        <a:rPr lang="en-US" altLang="ko-KR" sz="1600" dirty="0">
                          <a:latin typeface="+mj-lt"/>
                          <a:ea typeface="-윤고딕320" panose="02030504000101010101" pitchFamily="18" charset="-127"/>
                        </a:rPr>
                        <a:t>10%)</a:t>
                      </a:r>
                      <a:endParaRPr lang="ko-KR" altLang="en-US" sz="1600" dirty="0">
                        <a:latin typeface="+mj-lt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5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9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769267"/>
                  </a:ext>
                </a:extLst>
              </a:tr>
            </a:tbl>
          </a:graphicData>
        </a:graphic>
      </p:graphicFrame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9CDDB92-8CAF-4FED-9716-A0AF649CCC7F}"/>
              </a:ext>
            </a:extLst>
          </p:cNvPr>
          <p:cNvSpPr/>
          <p:nvPr/>
        </p:nvSpPr>
        <p:spPr>
          <a:xfrm>
            <a:off x="6805253" y="3997733"/>
            <a:ext cx="760970" cy="538480"/>
          </a:xfrm>
          <a:prstGeom prst="rightArrow">
            <a:avLst/>
          </a:prstGeom>
          <a:solidFill>
            <a:srgbClr val="6B78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D3DB6D-FB71-4AC8-88B3-597DF2C76DB2}"/>
              </a:ext>
            </a:extLst>
          </p:cNvPr>
          <p:cNvSpPr txBox="1"/>
          <p:nvPr/>
        </p:nvSpPr>
        <p:spPr>
          <a:xfrm>
            <a:off x="7566223" y="4046662"/>
            <a:ext cx="41504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i="1" dirty="0">
                <a:solidFill>
                  <a:srgbClr val="7AB8B1"/>
                </a:solidFill>
              </a:rPr>
              <a:t>‘</a:t>
            </a:r>
            <a:r>
              <a:rPr lang="en-US" altLang="ko-KR" sz="2000" b="1" i="1" dirty="0">
                <a:solidFill>
                  <a:srgbClr val="7AB8B1"/>
                </a:solidFill>
              </a:rPr>
              <a:t>0~100</a:t>
            </a:r>
            <a:r>
              <a:rPr lang="ko-KR" altLang="en-US" sz="2000" b="1" i="1" dirty="0">
                <a:solidFill>
                  <a:srgbClr val="7AB8B1"/>
                </a:solidFill>
              </a:rPr>
              <a:t>을 기준</a:t>
            </a:r>
            <a:r>
              <a:rPr lang="en-US" altLang="ko-KR" sz="2000" b="1" i="1" dirty="0">
                <a:solidFill>
                  <a:srgbClr val="7AB8B1"/>
                </a:solidFill>
              </a:rPr>
              <a:t>’</a:t>
            </a:r>
            <a:r>
              <a:rPr lang="ko-KR" altLang="en-US" sz="2000" dirty="0"/>
              <a:t> 세 단계로 세분화</a:t>
            </a:r>
            <a:endParaRPr lang="ko-KR" altLang="en-US" sz="21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052BA5-7B21-4BF9-9D69-5EE7FA0BDFAB}"/>
              </a:ext>
            </a:extLst>
          </p:cNvPr>
          <p:cNvSpPr/>
          <p:nvPr/>
        </p:nvSpPr>
        <p:spPr>
          <a:xfrm>
            <a:off x="2294250" y="1547715"/>
            <a:ext cx="23459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4E5D70"/>
                </a:solidFill>
              </a:rPr>
              <a:t>천연 재료 기준</a:t>
            </a:r>
            <a:endParaRPr lang="en-US" altLang="ko-KR" sz="600" kern="0" dirty="0">
              <a:solidFill>
                <a:srgbClr val="4E5D7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7AD0A3-EAE1-49D8-A37C-DB0B2E094C03}"/>
              </a:ext>
            </a:extLst>
          </p:cNvPr>
          <p:cNvSpPr/>
          <p:nvPr/>
        </p:nvSpPr>
        <p:spPr>
          <a:xfrm>
            <a:off x="7459565" y="1522554"/>
            <a:ext cx="352472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4E5D70"/>
                </a:solidFill>
              </a:rPr>
              <a:t>천연 재료 배합률 선정 기준</a:t>
            </a:r>
            <a:endParaRPr lang="en-US" altLang="ko-KR" sz="600" kern="0" dirty="0">
              <a:solidFill>
                <a:srgbClr val="4E5D7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D93DD1-8FC8-4C49-B3AF-E82BA44BEECF}"/>
              </a:ext>
            </a:extLst>
          </p:cNvPr>
          <p:cNvSpPr/>
          <p:nvPr/>
        </p:nvSpPr>
        <p:spPr>
          <a:xfrm>
            <a:off x="495519" y="336488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4E5D70"/>
                </a:solidFill>
              </a:rPr>
              <a:t>2. </a:t>
            </a:r>
            <a:r>
              <a:rPr lang="ko-KR" altLang="en-US" sz="2400" b="1" kern="0" dirty="0">
                <a:solidFill>
                  <a:srgbClr val="4E5D70"/>
                </a:solidFill>
              </a:rPr>
              <a:t>어플리케이션</a:t>
            </a:r>
            <a:endParaRPr lang="en-US" altLang="ko-KR" sz="700" b="1" kern="0" dirty="0">
              <a:solidFill>
                <a:srgbClr val="4E5D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18962"/>
      </p:ext>
    </p:extLst>
  </p:cSld>
  <p:clrMapOvr>
    <a:masterClrMapping/>
  </p:clrMapOvr>
</p:sld>
</file>

<file path=ppt/theme/theme1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408</Words>
  <Application>Microsoft Office PowerPoint</Application>
  <PresentationFormat>와이드스크린</PresentationFormat>
  <Paragraphs>103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유새연</cp:lastModifiedBy>
  <cp:revision>210</cp:revision>
  <dcterms:created xsi:type="dcterms:W3CDTF">2020-10-07T02:47:54Z</dcterms:created>
  <dcterms:modified xsi:type="dcterms:W3CDTF">2020-11-21T02:55:05Z</dcterms:modified>
</cp:coreProperties>
</file>